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17.xml" ContentType="application/vnd.openxmlformats-officedocument.presentationml.notesSlide+xml"/>
  <Override PartName="/ppt/tags/tag7.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29.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60" r:id="rId4"/>
    <p:sldMasterId id="2147483779" r:id="rId5"/>
  </p:sldMasterIdLst>
  <p:notesMasterIdLst>
    <p:notesMasterId r:id="rId46"/>
  </p:notesMasterIdLst>
  <p:handoutMasterIdLst>
    <p:handoutMasterId r:id="rId47"/>
  </p:handoutMasterIdLst>
  <p:sldIdLst>
    <p:sldId id="347" r:id="rId6"/>
    <p:sldId id="293" r:id="rId7"/>
    <p:sldId id="295" r:id="rId8"/>
    <p:sldId id="262" r:id="rId9"/>
    <p:sldId id="355" r:id="rId10"/>
    <p:sldId id="356" r:id="rId11"/>
    <p:sldId id="354" r:id="rId12"/>
    <p:sldId id="358" r:id="rId13"/>
    <p:sldId id="365" r:id="rId14"/>
    <p:sldId id="366" r:id="rId15"/>
    <p:sldId id="375" r:id="rId16"/>
    <p:sldId id="357" r:id="rId17"/>
    <p:sldId id="361" r:id="rId18"/>
    <p:sldId id="300" r:id="rId19"/>
    <p:sldId id="362" r:id="rId20"/>
    <p:sldId id="376" r:id="rId21"/>
    <p:sldId id="363" r:id="rId22"/>
    <p:sldId id="364" r:id="rId23"/>
    <p:sldId id="342" r:id="rId24"/>
    <p:sldId id="343" r:id="rId25"/>
    <p:sldId id="331" r:id="rId26"/>
    <p:sldId id="377" r:id="rId27"/>
    <p:sldId id="368" r:id="rId28"/>
    <p:sldId id="369" r:id="rId29"/>
    <p:sldId id="370" r:id="rId30"/>
    <p:sldId id="371" r:id="rId31"/>
    <p:sldId id="372" r:id="rId32"/>
    <p:sldId id="373" r:id="rId33"/>
    <p:sldId id="378" r:id="rId34"/>
    <p:sldId id="379" r:id="rId35"/>
    <p:sldId id="380" r:id="rId36"/>
    <p:sldId id="381" r:id="rId37"/>
    <p:sldId id="382" r:id="rId38"/>
    <p:sldId id="383" r:id="rId39"/>
    <p:sldId id="384" r:id="rId40"/>
    <p:sldId id="385" r:id="rId41"/>
    <p:sldId id="386" r:id="rId42"/>
    <p:sldId id="349" r:id="rId43"/>
    <p:sldId id="351" r:id="rId44"/>
    <p:sldId id="346" r:id="rId45"/>
  </p:sldIdLst>
  <p:sldSz cx="12188825" cy="6858000"/>
  <p:notesSz cx="9309100" cy="7023100"/>
  <p:embeddedFontLst>
    <p:embeddedFont>
      <p:font typeface="Consolas" pitchFamily="49" charset="0"/>
      <p:regular r:id="rId48"/>
      <p:bold r:id="rId49"/>
      <p:italic r:id="rId50"/>
      <p:boldItalic r:id="rId51"/>
    </p:embeddedFont>
    <p:embeddedFont>
      <p:font typeface="Segoe UI Light" pitchFamily="34" charset="0"/>
      <p:regular r:id="rId52"/>
    </p:embeddedFont>
    <p:embeddedFont>
      <p:font typeface="Segoe Light" pitchFamily="34" charset="0"/>
      <p:regular r:id="rId53"/>
      <p:italic r:id="rId54"/>
    </p:embeddedFont>
    <p:embeddedFont>
      <p:font typeface="Segoe UI" pitchFamily="34" charset="0"/>
      <p:regular r:id="rId55"/>
      <p:bold r:id="rId56"/>
      <p:italic r:id="rId57"/>
      <p:boldItalic r:id="rId58"/>
    </p:embeddedFont>
  </p:embeddedFontLst>
  <p:custDataLst>
    <p:tags r:id="rId59"/>
  </p:custData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6F6F6F"/>
    <a:srgbClr val="303030"/>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31" autoAdjust="0"/>
    <p:restoredTop sz="89076" autoAdjust="0"/>
  </p:normalViewPr>
  <p:slideViewPr>
    <p:cSldViewPr snapToGrid="0" snapToObjects="1">
      <p:cViewPr varScale="1">
        <p:scale>
          <a:sx n="129" d="100"/>
          <a:sy n="129" d="100"/>
        </p:scale>
        <p:origin x="-90" y="-264"/>
      </p:cViewPr>
      <p:guideLst>
        <p:guide orient="horz" pos="712"/>
        <p:guide orient="horz" pos="3937"/>
        <p:guide orient="horz" pos="1328"/>
        <p:guide pos="326"/>
        <p:guide pos="7355"/>
        <p:guide pos="383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0" d="100"/>
        <a:sy n="60" d="100"/>
      </p:scale>
      <p:origin x="0" y="2838"/>
    </p:cViewPr>
  </p:sorterViewPr>
  <p:notesViewPr>
    <p:cSldViewPr snapToGrid="0" snapToObjects="1" showGuides="1">
      <p:cViewPr varScale="1">
        <p:scale>
          <a:sx n="78" d="100"/>
          <a:sy n="78" d="100"/>
        </p:scale>
        <p:origin x="-2622" y="-102"/>
      </p:cViewPr>
      <p:guideLst>
        <p:guide orient="horz" pos="2212"/>
        <p:guide pos="293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handoutMaster" Target="handoutMasters/handout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font" Target="fonts/font7.fntdata"/><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font" Target="fonts/font6.fntdata"/><Relationship Id="rId58" Type="http://schemas.openxmlformats.org/officeDocument/2006/relationships/font" Target="fonts/font11.fntdata"/><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2.fntdata"/><Relationship Id="rId57" Type="http://schemas.openxmlformats.org/officeDocument/2006/relationships/font" Target="fonts/font10.fntdata"/><Relationship Id="rId61"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font" Target="fonts/font5.fntdata"/><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font" Target="fonts/font1.fntdata"/><Relationship Id="rId56" Type="http://schemas.openxmlformats.org/officeDocument/2006/relationships/font" Target="fonts/font9.fntdata"/><Relationship Id="rId8" Type="http://schemas.openxmlformats.org/officeDocument/2006/relationships/slide" Target="slides/slide3.xml"/><Relationship Id="rId51" Type="http://schemas.openxmlformats.org/officeDocument/2006/relationships/font" Target="fonts/font4.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59" Type="http://schemas.openxmlformats.org/officeDocument/2006/relationships/tags" Target="tags/tag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4"/>
            </a:solidFill>
          </c:spPr>
          <c:explosion val="10"/>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4"/>
            </a:solidFill>
          </c:spPr>
          <c:explosion val="10"/>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33943" cy="351396"/>
          </a:xfrm>
          <a:prstGeom prst="rect">
            <a:avLst/>
          </a:prstGeom>
        </p:spPr>
        <p:txBody>
          <a:bodyPr vert="horz" lIns="92446" tIns="46223" rIns="92446" bIns="46223"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5273003" y="0"/>
            <a:ext cx="4033943" cy="351396"/>
          </a:xfrm>
          <a:prstGeom prst="rect">
            <a:avLst/>
          </a:prstGeom>
        </p:spPr>
        <p:txBody>
          <a:bodyPr vert="horz" lIns="92446" tIns="46223" rIns="92446" bIns="46223" rtlCol="0"/>
          <a:lstStyle>
            <a:lvl1pPr algn="r">
              <a:defRPr sz="1200"/>
            </a:lvl1pPr>
          </a:lstStyle>
          <a:p>
            <a:fld id="{126C4AC0-4315-44D1-8268-F58D6F432E18}" type="datetimeFigureOut">
              <a:rPr lang="en-US" smtClean="0">
                <a:latin typeface="Segoe UI" pitchFamily="34" charset="0"/>
              </a:rPr>
              <a:t>5/8/2012</a:t>
            </a:fld>
            <a:endParaRPr lang="en-US" dirty="0">
              <a:latin typeface="Segoe UI" pitchFamily="34" charset="0"/>
            </a:endParaRPr>
          </a:p>
        </p:txBody>
      </p:sp>
      <p:sp>
        <p:nvSpPr>
          <p:cNvPr id="4" name="Footer Placeholder 3"/>
          <p:cNvSpPr>
            <a:spLocks noGrp="1"/>
          </p:cNvSpPr>
          <p:nvPr>
            <p:ph type="ftr" sz="quarter" idx="2"/>
          </p:nvPr>
        </p:nvSpPr>
        <p:spPr>
          <a:xfrm>
            <a:off x="0" y="6670505"/>
            <a:ext cx="4033943" cy="351396"/>
          </a:xfrm>
          <a:prstGeom prst="rect">
            <a:avLst/>
          </a:prstGeom>
        </p:spPr>
        <p:txBody>
          <a:bodyPr vert="horz" lIns="92446" tIns="46223" rIns="92446" bIns="46223"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5273003" y="6670505"/>
            <a:ext cx="4033943" cy="351396"/>
          </a:xfrm>
          <a:prstGeom prst="rect">
            <a:avLst/>
          </a:prstGeom>
        </p:spPr>
        <p:txBody>
          <a:bodyPr vert="horz" lIns="92446" tIns="46223" rIns="92446" bIns="46223"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33943" cy="351155"/>
          </a:xfrm>
          <a:prstGeom prst="rect">
            <a:avLst/>
          </a:prstGeom>
        </p:spPr>
        <p:txBody>
          <a:bodyPr vert="horz" lIns="92446" tIns="46223" rIns="92446" bIns="46223"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5273003" y="0"/>
            <a:ext cx="4033943" cy="351155"/>
          </a:xfrm>
          <a:prstGeom prst="rect">
            <a:avLst/>
          </a:prstGeom>
        </p:spPr>
        <p:txBody>
          <a:bodyPr vert="horz" lIns="92446" tIns="46223" rIns="92446" bIns="46223" rtlCol="0"/>
          <a:lstStyle>
            <a:lvl1pPr algn="r">
              <a:defRPr sz="1200">
                <a:latin typeface="Segoe UI" pitchFamily="34" charset="0"/>
              </a:defRPr>
            </a:lvl1pPr>
          </a:lstStyle>
          <a:p>
            <a:fld id="{CAE3F082-F902-42D8-A765-720E172C3194}" type="datetimeFigureOut">
              <a:rPr lang="en-US" smtClean="0"/>
              <a:pPr/>
              <a:t>5/8/2012</a:t>
            </a:fld>
            <a:endParaRPr lang="en-US" dirty="0"/>
          </a:p>
        </p:txBody>
      </p:sp>
      <p:sp>
        <p:nvSpPr>
          <p:cNvPr id="4" name="Slide Image Placeholder 3"/>
          <p:cNvSpPr>
            <a:spLocks noGrp="1" noRot="1" noChangeAspect="1"/>
          </p:cNvSpPr>
          <p:nvPr>
            <p:ph type="sldImg" idx="2"/>
          </p:nvPr>
        </p:nvSpPr>
        <p:spPr>
          <a:xfrm>
            <a:off x="2314575" y="527050"/>
            <a:ext cx="4679950" cy="2633663"/>
          </a:xfrm>
          <a:prstGeom prst="rect">
            <a:avLst/>
          </a:prstGeom>
          <a:noFill/>
          <a:ln w="12700">
            <a:solidFill>
              <a:prstClr val="black"/>
            </a:solidFill>
          </a:ln>
        </p:spPr>
        <p:txBody>
          <a:bodyPr vert="horz" lIns="92446" tIns="46223" rIns="92446" bIns="46223" rtlCol="0" anchor="ctr"/>
          <a:lstStyle/>
          <a:p>
            <a:endParaRPr lang="en-US" dirty="0"/>
          </a:p>
        </p:txBody>
      </p:sp>
      <p:sp>
        <p:nvSpPr>
          <p:cNvPr id="5" name="Notes Placeholder 4"/>
          <p:cNvSpPr>
            <a:spLocks noGrp="1"/>
          </p:cNvSpPr>
          <p:nvPr>
            <p:ph type="body" sz="quarter" idx="3"/>
          </p:nvPr>
        </p:nvSpPr>
        <p:spPr>
          <a:xfrm>
            <a:off x="930910" y="3335973"/>
            <a:ext cx="7447280" cy="3160395"/>
          </a:xfrm>
          <a:prstGeom prst="rect">
            <a:avLst/>
          </a:prstGeom>
        </p:spPr>
        <p:txBody>
          <a:bodyPr vert="horz" lIns="92446" tIns="46223" rIns="92446" bIns="46223"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6670726"/>
            <a:ext cx="4033943" cy="351155"/>
          </a:xfrm>
          <a:prstGeom prst="rect">
            <a:avLst/>
          </a:prstGeom>
        </p:spPr>
        <p:txBody>
          <a:bodyPr vert="horz" lIns="92446" tIns="46223" rIns="92446" bIns="46223"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5273003" y="6670726"/>
            <a:ext cx="4033943" cy="351155"/>
          </a:xfrm>
          <a:prstGeom prst="rect">
            <a:avLst/>
          </a:prstGeom>
        </p:spPr>
        <p:txBody>
          <a:bodyPr vert="horz" lIns="92446" tIns="46223" rIns="92446" bIns="46223"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1258734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2 minutes</a:t>
            </a:r>
          </a:p>
          <a:p>
            <a:endParaRPr lang="en-US" dirty="0" smtClean="0"/>
          </a:p>
          <a:p>
            <a:r>
              <a:rPr lang="en-US" dirty="0" smtClean="0"/>
              <a:t>No matter which</a:t>
            </a:r>
            <a:r>
              <a:rPr lang="en-US" baseline="0" dirty="0" smtClean="0"/>
              <a:t> type of developer you are, you get the benefit of the ASP.NET Core runtime, which provides many useful modules that provide functionality that you are likely to need when creating web applications.  For example: Profile, Roles and Membership is important if you want to build in users and security around different parts of your website.</a:t>
            </a:r>
            <a:endParaRPr lang="en-US" dirty="0" smtClean="0"/>
          </a:p>
          <a:p>
            <a:endParaRPr lang="en-US" dirty="0" smtClean="0"/>
          </a:p>
          <a:p>
            <a:r>
              <a:rPr lang="en-US" dirty="0" smtClean="0"/>
              <a:t>[Build x 3]</a:t>
            </a:r>
          </a:p>
          <a:p>
            <a:endParaRPr lang="en-US" dirty="0" smtClean="0"/>
          </a:p>
          <a:p>
            <a:r>
              <a:rPr lang="en-US" dirty="0" smtClean="0"/>
              <a:t>ASP.NET</a:t>
            </a:r>
            <a:r>
              <a:rPr lang="en-US" baseline="0" dirty="0" smtClean="0"/>
              <a:t> Web Forms, ASP.NET MVC and ASP.NET Web Pages are three different approaches to building web applications on the server side with ASP.NET.  They all build on top of the same core runtime that provides them with the same powerful set of modules that web developers can leverage from within their web applications.  </a:t>
            </a:r>
          </a:p>
          <a:p>
            <a:endParaRPr lang="en-US" baseline="0" dirty="0" smtClean="0"/>
          </a:p>
          <a:p>
            <a:r>
              <a:rPr lang="en-US" dirty="0" smtClean="0"/>
              <a:t>ASP.NET Web Forms is great for developers coming from</a:t>
            </a:r>
            <a:r>
              <a:rPr lang="en-US" baseline="0" dirty="0" smtClean="0"/>
              <a:t> desktop application development where they are accustomed to controls, event-driven development and code-behind.  Despite not being concepts that are native to the web, Web Forms achieves this by abstracting away things like maintaining state, form posting and much more.  This ease of development means that developers relinquish a certain amount of control as Web Forms manages communication between the server and client on your behalf.</a:t>
            </a:r>
          </a:p>
          <a:p>
            <a:endParaRPr lang="en-US" baseline="0" dirty="0" smtClean="0"/>
          </a:p>
          <a:p>
            <a:r>
              <a:rPr lang="en-US" baseline="0" dirty="0" smtClean="0"/>
              <a:t>ASP.NET MVC, in contrast, is for developers that like to be in full control of the interactions between client and server and provides a more “raw” approach to what happens in the web application.  Due to its loosely coupled architecture, MVC is also very extensible with many places for developers to customize and plugin components as well write test code easily.</a:t>
            </a:r>
          </a:p>
          <a:p>
            <a:endParaRPr lang="en-US" baseline="0" dirty="0" smtClean="0"/>
          </a:p>
          <a:p>
            <a:r>
              <a:rPr lang="en-US" baseline="0" dirty="0" smtClean="0"/>
              <a:t>Developing in ASP.NET Web Pages is centered around inline code and is similar to PHP or classic ASP in that compilation of your application isn’t required (it is in </a:t>
            </a:r>
            <a:r>
              <a:rPr lang="en-US" baseline="0" dirty="0" err="1" smtClean="0"/>
              <a:t>WebForms</a:t>
            </a:r>
            <a:r>
              <a:rPr lang="en-US" baseline="0" dirty="0" smtClean="0"/>
              <a:t> and MVC).  It is designed to provide the simplest approach to building websites with the fewest number of concepts to learn.</a:t>
            </a:r>
          </a:p>
          <a:p>
            <a:endParaRPr lang="en-US" baseline="0" dirty="0" smtClean="0"/>
          </a:p>
          <a:p>
            <a:r>
              <a:rPr lang="en-US" baseline="0" dirty="0" smtClean="0"/>
              <a:t>[Build x 2]</a:t>
            </a:r>
          </a:p>
          <a:p>
            <a:endParaRPr lang="en-US" baseline="0" dirty="0" smtClean="0"/>
          </a:p>
          <a:p>
            <a:r>
              <a:rPr lang="en-US" baseline="0" dirty="0" smtClean="0"/>
              <a:t>When it comes to controlling the markup that is rendered to the client there are two view engines you may use.  The Web Forms view engine is shared by both Web Forms and MVC and uses the familiar &lt;% %&gt; syntax.  With ASP.NET MVC 3 and ASP.NET Web Pages Microsoft introduced the Razor View Engine which uses a different syntax centered around the @ symbol.  The Razor syntax uses fewer characters to achieve the same things in Web Forms and allows the developer to mix markup and code really easily.</a:t>
            </a:r>
          </a:p>
        </p:txBody>
      </p:sp>
      <p:sp>
        <p:nvSpPr>
          <p:cNvPr id="4" name="Slide Number Placeholder 3"/>
          <p:cNvSpPr>
            <a:spLocks noGrp="1"/>
          </p:cNvSpPr>
          <p:nvPr>
            <p:ph type="sldNum" sz="quarter" idx="10"/>
          </p:nvPr>
        </p:nvSpPr>
        <p:spPr/>
        <p:txBody>
          <a:bodyPr/>
          <a:lstStyle/>
          <a:p>
            <a:fld id="{87A12A5C-4330-4241-88FF-F2EE6603F1FB}" type="slidenum">
              <a:rPr lang="en-US" smtClean="0"/>
              <a:pPr/>
              <a:t>13</a:t>
            </a:fld>
            <a:endParaRPr lang="en-US"/>
          </a:p>
        </p:txBody>
      </p:sp>
    </p:spTree>
    <p:extLst>
      <p:ext uri="{BB962C8B-B14F-4D97-AF65-F5344CB8AC3E}">
        <p14:creationId xmlns:p14="http://schemas.microsoft.com/office/powerpoint/2010/main" val="5286784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 only use this slide</a:t>
            </a:r>
            <a:r>
              <a:rPr lang="en-US" baseline="0" dirty="0" smtClean="0"/>
              <a:t> if you are using ASP.NET MVC 3</a:t>
            </a:r>
            <a:endParaRPr lang="en-US" dirty="0" smtClean="0"/>
          </a:p>
          <a:p>
            <a:endParaRPr lang="en-US" dirty="0" smtClean="0"/>
          </a:p>
          <a:p>
            <a:r>
              <a:rPr lang="en-US" dirty="0" smtClean="0"/>
              <a:t>With ASP.NET MVC 3</a:t>
            </a:r>
            <a:r>
              <a:rPr lang="en-US" baseline="0" dirty="0" smtClean="0"/>
              <a:t> we’ve added a new view engine which uses a new lightweight syntax called Razor.  Razor is designed to make it easier and faster to write code and allows you to mix markup and code for more understandable views.  </a:t>
            </a:r>
          </a:p>
          <a:p>
            <a:endParaRPr lang="en-US" baseline="0" dirty="0" smtClean="0"/>
          </a:p>
          <a:p>
            <a:r>
              <a:rPr lang="en-US" baseline="0" dirty="0" smtClean="0"/>
              <a:t>The new syntax is characterized by the new @ symbol that you will see commonly in Razor views and allows you to mix code and markup freely, which makes for much cleaner code.</a:t>
            </a:r>
          </a:p>
          <a:p>
            <a:endParaRPr lang="en-US" baseline="0" dirty="0" smtClean="0"/>
          </a:p>
          <a:p>
            <a:r>
              <a:rPr lang="en-US" baseline="0" dirty="0" smtClean="0"/>
              <a:t>Razor also allows you to make use of “Helpers” which are shortcuts that make it easier to use common  plugins like </a:t>
            </a:r>
            <a:r>
              <a:rPr lang="en-US" baseline="0" dirty="0" err="1" smtClean="0"/>
              <a:t>ReCapture</a:t>
            </a:r>
            <a:r>
              <a:rPr lang="en-US" baseline="0" dirty="0" smtClean="0"/>
              <a:t>, Facebook Social Plugins, </a:t>
            </a:r>
            <a:r>
              <a:rPr lang="en-US" baseline="0" dirty="0" err="1" smtClean="0"/>
              <a:t>OData</a:t>
            </a:r>
            <a:r>
              <a:rPr lang="en-US" baseline="0" dirty="0" smtClean="0"/>
              <a:t> etc.</a:t>
            </a:r>
          </a:p>
          <a:p>
            <a:endParaRPr lang="en-US" baseline="0" dirty="0" smtClean="0"/>
          </a:p>
          <a:p>
            <a:r>
              <a:rPr lang="en-US" baseline="0" dirty="0" smtClean="0"/>
              <a:t>The Razor syntax is actually borrowed from the younger sibling of MVC, ASP.NET Web Pages, with a few modifications that are added on top.  For example MVC adds the @model keyword so that you no longer have to specify the full namespace in your directive when you are referencing models or </a:t>
            </a:r>
            <a:r>
              <a:rPr lang="en-US" baseline="0" dirty="0" err="1" smtClean="0"/>
              <a:t>ViewModels</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87A12A5C-4330-4241-88FF-F2EE6603F1FB}" type="slidenum">
              <a:rPr lang="en-US" smtClean="0"/>
              <a:pPr/>
              <a:t>14</a:t>
            </a:fld>
            <a:endParaRPr lang="en-US"/>
          </a:p>
        </p:txBody>
      </p:sp>
    </p:spTree>
    <p:extLst>
      <p:ext uri="{BB962C8B-B14F-4D97-AF65-F5344CB8AC3E}">
        <p14:creationId xmlns:p14="http://schemas.microsoft.com/office/powerpoint/2010/main" val="35436442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minute</a:t>
            </a:r>
          </a:p>
          <a:p>
            <a:endParaRPr lang="en-US" baseline="0" dirty="0" smtClean="0"/>
          </a:p>
          <a:p>
            <a:r>
              <a:rPr lang="en-US" baseline="0" dirty="0" smtClean="0"/>
              <a:t>The transition from code to markup is one of the most elegant things about Razor but there a few rules that are worth knowing about.  </a:t>
            </a:r>
          </a:p>
          <a:p>
            <a:endParaRPr lang="es-AR" baseline="0" dirty="0" smtClean="0"/>
          </a:p>
          <a:p>
            <a:r>
              <a:rPr lang="en-US" b="1" u="sng" baseline="0" noProof="0" dirty="0" smtClean="0"/>
              <a:t>Option</a:t>
            </a:r>
            <a:r>
              <a:rPr lang="es-AR" b="1" u="sng" baseline="0" dirty="0" smtClean="0"/>
              <a:t> 1:</a:t>
            </a:r>
            <a:endParaRPr lang="en-US" b="1" u="sng" baseline="0" dirty="0" smtClean="0"/>
          </a:p>
          <a:p>
            <a:r>
              <a:rPr lang="en-US" baseline="0" dirty="0" smtClean="0"/>
              <a:t>Code is the primary citizen in a code block, not HTML.  This means the parser will always expect code unless it finds valid opening (and closing) tags. </a:t>
            </a:r>
            <a:r>
              <a:rPr lang="en-US" i="0" baseline="0" dirty="0" smtClean="0"/>
              <a:t>In the first option block you see that after the @{ a name variable is defined. No additional tag is necessary. </a:t>
            </a:r>
          </a:p>
          <a:p>
            <a:r>
              <a:rPr lang="en-US" i="0" baseline="0" dirty="0" smtClean="0"/>
              <a:t>A &lt;div&gt; section tells Razor that what follows should be taken as literal. Then the @name indicates a variable that needs to be replaced with its value.</a:t>
            </a:r>
          </a:p>
          <a:p>
            <a:endParaRPr lang="es-AR" baseline="0" dirty="0" smtClean="0"/>
          </a:p>
          <a:p>
            <a:r>
              <a:rPr lang="en-US" b="1" u="sng" baseline="0" noProof="0" dirty="0" smtClean="0"/>
              <a:t>Option 2:</a:t>
            </a:r>
          </a:p>
          <a:p>
            <a:r>
              <a:rPr lang="en-US" baseline="0" dirty="0" smtClean="0"/>
              <a:t>Similarly, to explicitly call out text in a code block as HTML, wrap it in a &lt;text&gt; tag</a:t>
            </a:r>
          </a:p>
          <a:p>
            <a:endParaRPr lang="es-AR" baseline="0" dirty="0" smtClean="0"/>
          </a:p>
          <a:p>
            <a:pPr defTabSz="924458">
              <a:defRPr/>
            </a:pPr>
            <a:r>
              <a:rPr lang="en-US" b="1" u="sng" baseline="0" noProof="0" dirty="0" smtClean="0"/>
              <a:t>Option 3:</a:t>
            </a:r>
          </a:p>
          <a:p>
            <a:r>
              <a:rPr lang="en-US" baseline="0" dirty="0" smtClean="0"/>
              <a:t>Single line of output within markup can be denoted by @:</a:t>
            </a:r>
          </a:p>
          <a:p>
            <a:pPr defTabSz="924458">
              <a:defRPr/>
            </a:pPr>
            <a:r>
              <a:rPr lang="en-US" i="0" baseline="0" noProof="0" dirty="0" smtClean="0"/>
              <a:t>This option is useful when you don’t want to render an </a:t>
            </a:r>
            <a:r>
              <a:rPr lang="en-US" i="0" dirty="0" smtClean="0"/>
              <a:t>HTML element as part of the output. </a:t>
            </a:r>
            <a:endParaRPr lang="en-US" i="0" baseline="0" dirty="0" smtClean="0"/>
          </a:p>
          <a:p>
            <a:endParaRPr lang="en-US" baseline="0" dirty="0" smtClean="0"/>
          </a:p>
          <a:p>
            <a:pPr defTabSz="924458">
              <a:defRPr/>
            </a:pPr>
            <a:r>
              <a:rPr lang="en-US" dirty="0" smtClean="0"/>
              <a:t>Extra Knowledge (Advanced):</a:t>
            </a:r>
          </a:p>
          <a:p>
            <a:pPr defTabSz="924458">
              <a:defRPr/>
            </a:pPr>
            <a:endParaRPr lang="en-US" dirty="0" smtClean="0"/>
          </a:p>
          <a:p>
            <a:pPr defTabSz="924458">
              <a:defRPr/>
            </a:pPr>
            <a:r>
              <a:rPr lang="en-US" dirty="0" smtClean="0"/>
              <a:t>The</a:t>
            </a:r>
            <a:r>
              <a:rPr lang="en-US" baseline="0" dirty="0" smtClean="0"/>
              <a:t> Parser that understands Razor is itself a standalone assembly (</a:t>
            </a:r>
            <a:r>
              <a:rPr lang="en-US" dirty="0" smtClean="0"/>
              <a:t>System.Web.Razor.dll)</a:t>
            </a:r>
            <a:r>
              <a:rPr lang="en-US" baseline="0" dirty="0" smtClean="0"/>
              <a:t> which has no dependencies on ASP.NET which means you can use it to parse CSHTML/VBHTML files and produce C#/VB code in any .NET application.  </a:t>
            </a:r>
            <a:endParaRPr lang="en-US" dirty="0" smtClean="0"/>
          </a:p>
        </p:txBody>
      </p:sp>
      <p:sp>
        <p:nvSpPr>
          <p:cNvPr id="4" name="Slide Number Placeholder 3"/>
          <p:cNvSpPr>
            <a:spLocks noGrp="1"/>
          </p:cNvSpPr>
          <p:nvPr>
            <p:ph type="sldNum" sz="quarter" idx="10"/>
          </p:nvPr>
        </p:nvSpPr>
        <p:spPr/>
        <p:txBody>
          <a:bodyPr/>
          <a:lstStyle/>
          <a:p>
            <a:fld id="{D88053AA-761C-4194-BE5B-5E836C7C1428}" type="slidenum">
              <a:rPr lang="en-US" smtClean="0"/>
              <a:t>15</a:t>
            </a:fld>
            <a:endParaRPr lang="en-US"/>
          </a:p>
        </p:txBody>
      </p:sp>
    </p:spTree>
    <p:extLst>
      <p:ext uri="{BB962C8B-B14F-4D97-AF65-F5344CB8AC3E}">
        <p14:creationId xmlns:p14="http://schemas.microsoft.com/office/powerpoint/2010/main" val="706457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17</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2 minutes</a:t>
            </a:r>
          </a:p>
          <a:p>
            <a:endParaRPr lang="en-US" dirty="0" smtClean="0"/>
          </a:p>
          <a:p>
            <a:r>
              <a:rPr lang="en-US" dirty="0" smtClean="0"/>
              <a:t>No matter which</a:t>
            </a:r>
            <a:r>
              <a:rPr lang="en-US" baseline="0" dirty="0" smtClean="0"/>
              <a:t> type of developer you are, you get the benefit of the ASP.NET Core runtime, which provides many useful modules that provide functionality that you are likely to need when creating web applications.  For example: Profile, Roles and Membership is important if you want to build in users and security around different parts of your website.</a:t>
            </a:r>
            <a:endParaRPr lang="en-US" dirty="0" smtClean="0"/>
          </a:p>
          <a:p>
            <a:endParaRPr lang="en-US" dirty="0" smtClean="0"/>
          </a:p>
          <a:p>
            <a:r>
              <a:rPr lang="en-US" dirty="0" smtClean="0"/>
              <a:t>[Build x 3]</a:t>
            </a:r>
          </a:p>
          <a:p>
            <a:endParaRPr lang="en-US" dirty="0" smtClean="0"/>
          </a:p>
          <a:p>
            <a:r>
              <a:rPr lang="en-US" dirty="0" smtClean="0"/>
              <a:t>ASP.NET</a:t>
            </a:r>
            <a:r>
              <a:rPr lang="en-US" baseline="0" dirty="0" smtClean="0"/>
              <a:t> Web Forms, ASP.NET MVC and ASP.NET Web Pages are three different approaches to building web applications on the server side with ASP.NET.  They all build on top of the same core runtime that provides them with the same powerful set of modules that web developers can leverage from within their web applications.  </a:t>
            </a:r>
          </a:p>
          <a:p>
            <a:endParaRPr lang="en-US" baseline="0" dirty="0" smtClean="0"/>
          </a:p>
          <a:p>
            <a:r>
              <a:rPr lang="en-US" dirty="0" smtClean="0"/>
              <a:t>ASP.NET Web Forms is great for developers coming from</a:t>
            </a:r>
            <a:r>
              <a:rPr lang="en-US" baseline="0" dirty="0" smtClean="0"/>
              <a:t> desktop application development where they are accustomed to controls, event-driven development and code-behind.  Despite not being concepts that are native to the web, Web Forms achieves this by abstracting away things like maintaining state, form posting and much more.  This ease of development means that developers relinquish a certain amount of control as Web Forms manages communication between the server and client on your behalf.</a:t>
            </a:r>
          </a:p>
          <a:p>
            <a:endParaRPr lang="en-US" baseline="0" dirty="0" smtClean="0"/>
          </a:p>
          <a:p>
            <a:r>
              <a:rPr lang="en-US" baseline="0" dirty="0" smtClean="0"/>
              <a:t>ASP.NET MVC, in contrast, is for developers that like to be in full control of the interactions between client and server and provides a more “raw” approach to what happens in the web application.  Due to its loosely coupled architecture, MVC is also very extensible with many places for developers to customize and plugin components as well write test code easily.</a:t>
            </a:r>
          </a:p>
          <a:p>
            <a:endParaRPr lang="en-US" baseline="0" dirty="0" smtClean="0"/>
          </a:p>
          <a:p>
            <a:r>
              <a:rPr lang="en-US" baseline="0" dirty="0" smtClean="0"/>
              <a:t>Developing in ASP.NET Web Pages is centered around inline code and is similar to PHP or classic ASP in that compilation of your application isn’t required (it is in </a:t>
            </a:r>
            <a:r>
              <a:rPr lang="en-US" baseline="0" dirty="0" err="1" smtClean="0"/>
              <a:t>WebForms</a:t>
            </a:r>
            <a:r>
              <a:rPr lang="en-US" baseline="0" dirty="0" smtClean="0"/>
              <a:t> and MVC).  It is designed to provide the simplest approach to building websites with the fewest number of concepts to learn.</a:t>
            </a:r>
          </a:p>
          <a:p>
            <a:endParaRPr lang="en-US" baseline="0" dirty="0" smtClean="0"/>
          </a:p>
          <a:p>
            <a:r>
              <a:rPr lang="en-US" baseline="0" dirty="0" smtClean="0"/>
              <a:t>[Build x 2]</a:t>
            </a:r>
          </a:p>
          <a:p>
            <a:endParaRPr lang="en-US" baseline="0" dirty="0" smtClean="0"/>
          </a:p>
          <a:p>
            <a:r>
              <a:rPr lang="en-US" baseline="0" dirty="0" smtClean="0"/>
              <a:t>When it comes to controlling the markup that is rendered to the client there are two view engines you may use.  The Web Forms view engine is shared by both Web Forms and MVC and uses the familiar &lt;% %&gt; syntax.  With ASP.NET MVC 3 and ASP.NET Web Pages Microsoft introduced the Razor View Engine which uses a different syntax centered around the @ symbol.  The Razor syntax uses fewer characters to achieve the same things in Web Forms and allows the developer to mix markup and code really easily.</a:t>
            </a:r>
          </a:p>
        </p:txBody>
      </p:sp>
      <p:sp>
        <p:nvSpPr>
          <p:cNvPr id="4" name="Slide Number Placeholder 3"/>
          <p:cNvSpPr>
            <a:spLocks noGrp="1"/>
          </p:cNvSpPr>
          <p:nvPr>
            <p:ph type="sldNum" sz="quarter" idx="10"/>
          </p:nvPr>
        </p:nvSpPr>
        <p:spPr/>
        <p:txBody>
          <a:bodyPr/>
          <a:lstStyle/>
          <a:p>
            <a:fld id="{87A12A5C-4330-4241-88FF-F2EE6603F1FB}" type="slidenum">
              <a:rPr lang="en-US" smtClean="0"/>
              <a:pPr/>
              <a:t>18</a:t>
            </a:fld>
            <a:endParaRPr lang="en-US"/>
          </a:p>
        </p:txBody>
      </p:sp>
    </p:spTree>
    <p:extLst>
      <p:ext uri="{BB962C8B-B14F-4D97-AF65-F5344CB8AC3E}">
        <p14:creationId xmlns:p14="http://schemas.microsoft.com/office/powerpoint/2010/main" val="5286784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defRPr/>
            </a:pPr>
            <a:r>
              <a:rPr lang="en-US" u="sng" dirty="0" smtClean="0"/>
              <a:t>Estimated Time</a:t>
            </a:r>
            <a:r>
              <a:rPr lang="en-US" dirty="0" smtClean="0"/>
              <a:t>: 2 minutes</a:t>
            </a:r>
          </a:p>
          <a:p>
            <a:endParaRPr lang="en-US" dirty="0" smtClean="0"/>
          </a:p>
          <a:p>
            <a:r>
              <a:rPr lang="en-US" baseline="0" dirty="0" smtClean="0"/>
              <a:t>MVC is a design pattern that stands for Model-View-Controller. What is strives to do is separate the concerns of an application’s presentation layer by assigning specific roles to the three different components.</a:t>
            </a:r>
          </a:p>
          <a:p>
            <a:endParaRPr lang="en-US" baseline="0" dirty="0" smtClean="0"/>
          </a:p>
          <a:p>
            <a:r>
              <a:rPr lang="en-US" baseline="0" dirty="0" smtClean="0"/>
              <a:t>The Controller is responsible for handling all user input. Once input has been received, the Controller will perform any operations/actions it needs to, which might include interacting with the Model.  </a:t>
            </a:r>
          </a:p>
          <a:p>
            <a:endParaRPr lang="en-US" baseline="0" dirty="0" smtClean="0"/>
          </a:p>
          <a:p>
            <a:r>
              <a:rPr lang="en-US" baseline="0" dirty="0" smtClean="0"/>
              <a:t>The Model represents the data in the application. Once the Controller retrieves some model data and performs any work with the model, it constructs a presentation model that describes the model in terms the View can understand.</a:t>
            </a:r>
          </a:p>
          <a:p>
            <a:endParaRPr lang="en-US" baseline="0" dirty="0" smtClean="0"/>
          </a:p>
          <a:p>
            <a:r>
              <a:rPr lang="en-US" dirty="0" smtClean="0"/>
              <a:t>The View is</a:t>
            </a:r>
            <a:r>
              <a:rPr lang="en-US" baseline="0" dirty="0" smtClean="0"/>
              <a:t> the visual representation of the model. It presents the model data to the actual user in a way that is meaningful. In a web application, this would typically be HTML.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19</a:t>
            </a:fld>
            <a:endParaRPr lang="en-US" dirty="0"/>
          </a:p>
        </p:txBody>
      </p:sp>
    </p:spTree>
    <p:extLst>
      <p:ext uri="{BB962C8B-B14F-4D97-AF65-F5344CB8AC3E}">
        <p14:creationId xmlns:p14="http://schemas.microsoft.com/office/powerpoint/2010/main" val="2967405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4 minutes</a:t>
            </a:r>
          </a:p>
          <a:p>
            <a:endParaRPr lang="en-US" dirty="0" smtClean="0"/>
          </a:p>
          <a:p>
            <a:r>
              <a:rPr lang="en-US" dirty="0" smtClean="0"/>
              <a:t>So</a:t>
            </a:r>
            <a:r>
              <a:rPr lang="en-US" baseline="0" dirty="0" smtClean="0"/>
              <a:t> what does MVC look like when implemented over the web?</a:t>
            </a:r>
          </a:p>
          <a:p>
            <a:endParaRPr lang="en-US" baseline="0" dirty="0" smtClean="0"/>
          </a:p>
          <a:p>
            <a:r>
              <a:rPr lang="en-US" baseline="0" dirty="0" smtClean="0"/>
              <a:t>When an HTTP request comes into the application it is mapped to a controller. Remember as we mentioned in the previous slide, in the MVC design pattern, the controller is the piece of the triad that handles all user input. In the case of a web application, user input is represented as HTTP requests </a:t>
            </a:r>
            <a:r>
              <a:rPr lang="en-US" b="1" baseline="0" dirty="0" smtClean="0"/>
              <a:t>[Advance Animation]</a:t>
            </a:r>
            <a:r>
              <a:rPr lang="en-US" baseline="0" dirty="0" smtClean="0"/>
              <a:t>.</a:t>
            </a:r>
          </a:p>
          <a:p>
            <a:endParaRPr lang="en-US" baseline="0" dirty="0" smtClean="0"/>
          </a:p>
          <a:p>
            <a:r>
              <a:rPr lang="en-US" baseline="0" dirty="0" smtClean="0"/>
              <a:t>Once the controller has received input, it performs whatever operations it needs to and then assembles a presentation model </a:t>
            </a:r>
            <a:r>
              <a:rPr lang="en-US" b="1" baseline="0" dirty="0" smtClean="0"/>
              <a:t>[Advance Animation]</a:t>
            </a:r>
            <a:r>
              <a:rPr lang="en-US" baseline="0" dirty="0" smtClean="0"/>
              <a:t>.</a:t>
            </a:r>
          </a:p>
          <a:p>
            <a:endParaRPr lang="en-US" baseline="0" dirty="0" smtClean="0"/>
          </a:p>
          <a:p>
            <a:r>
              <a:rPr lang="en-US" baseline="0" dirty="0" smtClean="0"/>
              <a:t>The controller then takes the model and passes it off to the view. Remember that the view is simply a visual representation of the model </a:t>
            </a:r>
            <a:r>
              <a:rPr lang="en-US" b="1" baseline="0" dirty="0" smtClean="0"/>
              <a:t>[Advance Animation]</a:t>
            </a:r>
            <a:r>
              <a:rPr lang="en-US" baseline="0" dirty="0" smtClean="0"/>
              <a:t>.</a:t>
            </a:r>
          </a:p>
          <a:p>
            <a:endParaRPr lang="en-US" baseline="0" dirty="0" smtClean="0"/>
          </a:p>
          <a:p>
            <a:r>
              <a:rPr lang="en-US" baseline="0" dirty="0" smtClean="0"/>
              <a:t>The view then “transforms” the model into whatever format it uses to represent it. In a web application, this would typically be HTML </a:t>
            </a:r>
            <a:r>
              <a:rPr lang="en-US" b="1" baseline="0" dirty="0" smtClean="0"/>
              <a:t>[Advance Animation]</a:t>
            </a:r>
            <a:r>
              <a:rPr lang="en-US" baseline="0" dirty="0" smtClean="0"/>
              <a:t>.</a:t>
            </a:r>
          </a:p>
          <a:p>
            <a:endParaRPr lang="en-US" baseline="0" dirty="0" smtClean="0"/>
          </a:p>
          <a:p>
            <a:r>
              <a:rPr lang="en-US" baseline="0" dirty="0" smtClean="0"/>
              <a:t>The view then serves the request by responding with its visual representation.</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20</a:t>
            </a:fld>
            <a:endParaRPr lang="en-US" dirty="0"/>
          </a:p>
        </p:txBody>
      </p:sp>
    </p:spTree>
    <p:extLst>
      <p:ext uri="{BB962C8B-B14F-4D97-AF65-F5344CB8AC3E}">
        <p14:creationId xmlns:p14="http://schemas.microsoft.com/office/powerpoint/2010/main" val="18788177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AR" dirty="0" err="1" smtClean="0"/>
              <a:t>The</a:t>
            </a:r>
            <a:r>
              <a:rPr lang="es-AR" dirty="0" smtClean="0"/>
              <a:t> </a:t>
            </a:r>
            <a:r>
              <a:rPr lang="es-AR" dirty="0" err="1" smtClean="0"/>
              <a:t>following</a:t>
            </a:r>
            <a:r>
              <a:rPr lang="es-AR" baseline="0" dirty="0" smtClean="0"/>
              <a:t> </a:t>
            </a:r>
            <a:r>
              <a:rPr lang="es-AR" baseline="0" dirty="0" err="1" smtClean="0"/>
              <a:t>table</a:t>
            </a:r>
            <a:r>
              <a:rPr lang="es-AR" baseline="0" dirty="0" smtClean="0"/>
              <a:t> shows </a:t>
            </a:r>
            <a:r>
              <a:rPr lang="es-AR" baseline="0" dirty="0" err="1" smtClean="0"/>
              <a:t>some</a:t>
            </a:r>
            <a:r>
              <a:rPr lang="es-AR" baseline="0" dirty="0" smtClean="0"/>
              <a:t> of </a:t>
            </a:r>
            <a:r>
              <a:rPr lang="es-AR" baseline="0" dirty="0" err="1" smtClean="0"/>
              <a:t>the</a:t>
            </a:r>
            <a:r>
              <a:rPr lang="es-AR" baseline="0" dirty="0" smtClean="0"/>
              <a:t> </a:t>
            </a:r>
            <a:r>
              <a:rPr lang="es-AR" baseline="0" dirty="0" err="1" smtClean="0"/>
              <a:t>dependency</a:t>
            </a:r>
            <a:r>
              <a:rPr lang="es-AR" baseline="0" dirty="0" smtClean="0"/>
              <a:t> </a:t>
            </a:r>
            <a:r>
              <a:rPr lang="es-AR" baseline="0" dirty="0" err="1" smtClean="0"/>
              <a:t>injection</a:t>
            </a:r>
            <a:r>
              <a:rPr lang="es-AR" baseline="0" dirty="0" smtClean="0"/>
              <a:t> </a:t>
            </a:r>
            <a:r>
              <a:rPr lang="es-AR" baseline="0" dirty="0" err="1" smtClean="0"/>
              <a:t>points</a:t>
            </a:r>
            <a:r>
              <a:rPr lang="es-AR" baseline="0" dirty="0" smtClean="0"/>
              <a:t> </a:t>
            </a:r>
            <a:r>
              <a:rPr lang="es-AR" baseline="0" dirty="0" err="1" smtClean="0"/>
              <a:t>supported</a:t>
            </a:r>
            <a:r>
              <a:rPr lang="es-AR" baseline="0" dirty="0" smtClean="0"/>
              <a:t>.</a:t>
            </a:r>
          </a:p>
          <a:p>
            <a:endParaRPr lang="es-AR" dirty="0"/>
          </a:p>
        </p:txBody>
      </p:sp>
      <p:sp>
        <p:nvSpPr>
          <p:cNvPr id="4" name="Slide Number Placeholder 3"/>
          <p:cNvSpPr>
            <a:spLocks noGrp="1"/>
          </p:cNvSpPr>
          <p:nvPr>
            <p:ph type="sldNum" sz="quarter" idx="10"/>
          </p:nvPr>
        </p:nvSpPr>
        <p:spPr/>
        <p:txBody>
          <a:bodyPr/>
          <a:lstStyle/>
          <a:p>
            <a:fld id="{E18F9282-D0A8-4FC3-8EA8-B416BA51AD58}" type="slidenum">
              <a:rPr lang="en-US" smtClean="0"/>
              <a:pPr/>
              <a:t>21</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23</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2 minutes</a:t>
            </a:r>
          </a:p>
          <a:p>
            <a:endParaRPr lang="en-US" dirty="0" smtClean="0"/>
          </a:p>
          <a:p>
            <a:r>
              <a:rPr lang="en-US" dirty="0" smtClean="0"/>
              <a:t>No matter which</a:t>
            </a:r>
            <a:r>
              <a:rPr lang="en-US" baseline="0" dirty="0" smtClean="0"/>
              <a:t> type of developer you are, you get the benefit of the ASP.NET Core runtime, which provides many useful modules that provide functionality that you are likely to need when creating web applications.  For example: Profile, Roles and Membership is important if you want to build in users and security around different parts of your website.</a:t>
            </a:r>
            <a:endParaRPr lang="en-US" dirty="0" smtClean="0"/>
          </a:p>
          <a:p>
            <a:endParaRPr lang="en-US" dirty="0" smtClean="0"/>
          </a:p>
          <a:p>
            <a:r>
              <a:rPr lang="en-US" dirty="0" smtClean="0"/>
              <a:t>[Build x 3]</a:t>
            </a:r>
          </a:p>
          <a:p>
            <a:endParaRPr lang="en-US" dirty="0" smtClean="0"/>
          </a:p>
          <a:p>
            <a:r>
              <a:rPr lang="en-US" dirty="0" smtClean="0"/>
              <a:t>ASP.NET</a:t>
            </a:r>
            <a:r>
              <a:rPr lang="en-US" baseline="0" dirty="0" smtClean="0"/>
              <a:t> Web Forms, ASP.NET MVC and ASP.NET Web Pages are three different approaches to building web applications on the server side with ASP.NET.  They all build on top of the same core runtime that provides them with the same powerful set of modules that web developers can leverage from within their web applications.  </a:t>
            </a:r>
          </a:p>
          <a:p>
            <a:endParaRPr lang="en-US" baseline="0" dirty="0" smtClean="0"/>
          </a:p>
          <a:p>
            <a:r>
              <a:rPr lang="en-US" dirty="0" smtClean="0"/>
              <a:t>ASP.NET Web Forms is great for developers coming from</a:t>
            </a:r>
            <a:r>
              <a:rPr lang="en-US" baseline="0" dirty="0" smtClean="0"/>
              <a:t> desktop application development where they are accustomed to controls, event-driven development and code-behind.  Despite not being concepts that are native to the web, Web Forms achieves this by abstracting away things like maintaining state, form posting and much more.  This ease of development means that developers relinquish a certain amount of control as Web Forms manages communication between the server and client on your behalf.</a:t>
            </a:r>
          </a:p>
          <a:p>
            <a:endParaRPr lang="en-US" baseline="0" dirty="0" smtClean="0"/>
          </a:p>
          <a:p>
            <a:r>
              <a:rPr lang="en-US" baseline="0" dirty="0" smtClean="0"/>
              <a:t>ASP.NET MVC, in contrast, is for developers that like to be in full control of the interactions between client and server and provides a more “raw” approach to what happens in the web application.  Due to its loosely coupled architecture, MVC is also very extensible with many places for developers to customize and plugin components as well write test code easily.</a:t>
            </a:r>
          </a:p>
          <a:p>
            <a:endParaRPr lang="en-US" baseline="0" dirty="0" smtClean="0"/>
          </a:p>
          <a:p>
            <a:r>
              <a:rPr lang="en-US" baseline="0" dirty="0" smtClean="0"/>
              <a:t>Developing in ASP.NET Web Pages is centered around inline code and is similar to PHP or classic ASP in that compilation of your application isn’t required (it is in </a:t>
            </a:r>
            <a:r>
              <a:rPr lang="en-US" baseline="0" dirty="0" err="1" smtClean="0"/>
              <a:t>WebForms</a:t>
            </a:r>
            <a:r>
              <a:rPr lang="en-US" baseline="0" dirty="0" smtClean="0"/>
              <a:t> and MVC).  It is designed to provide the simplest approach to building websites with the fewest number of concepts to learn.</a:t>
            </a:r>
          </a:p>
          <a:p>
            <a:endParaRPr lang="en-US" baseline="0" dirty="0" smtClean="0"/>
          </a:p>
          <a:p>
            <a:r>
              <a:rPr lang="en-US" baseline="0" dirty="0" smtClean="0"/>
              <a:t>[Build x 2]</a:t>
            </a:r>
          </a:p>
          <a:p>
            <a:endParaRPr lang="en-US" baseline="0" dirty="0" smtClean="0"/>
          </a:p>
          <a:p>
            <a:r>
              <a:rPr lang="en-US" baseline="0" dirty="0" smtClean="0"/>
              <a:t>When it comes to controlling the markup that is rendered to the client there are two view engines you may use.  The Web Forms view engine is shared by both Web Forms and MVC and uses the familiar &lt;% %&gt; syntax.  With ASP.NET MVC 3 and ASP.NET Web Pages Microsoft introduced the Razor View Engine which uses a different syntax centered around the @ symbol.  The Razor syntax uses fewer characters to achieve the same things in Web Forms and allows the developer to mix markup and code really easily.</a:t>
            </a:r>
          </a:p>
        </p:txBody>
      </p:sp>
      <p:sp>
        <p:nvSpPr>
          <p:cNvPr id="4" name="Slide Number Placeholder 3"/>
          <p:cNvSpPr>
            <a:spLocks noGrp="1"/>
          </p:cNvSpPr>
          <p:nvPr>
            <p:ph type="sldNum" sz="quarter" idx="10"/>
          </p:nvPr>
        </p:nvSpPr>
        <p:spPr/>
        <p:txBody>
          <a:bodyPr/>
          <a:lstStyle/>
          <a:p>
            <a:fld id="{87A12A5C-4330-4241-88FF-F2EE6603F1FB}" type="slidenum">
              <a:rPr lang="en-US" smtClean="0"/>
              <a:pPr/>
              <a:t>24</a:t>
            </a:fld>
            <a:endParaRPr lang="en-US"/>
          </a:p>
        </p:txBody>
      </p:sp>
    </p:spTree>
    <p:extLst>
      <p:ext uri="{BB962C8B-B14F-4D97-AF65-F5344CB8AC3E}">
        <p14:creationId xmlns:p14="http://schemas.microsoft.com/office/powerpoint/2010/main" val="528678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2 minutes</a:t>
            </a:r>
          </a:p>
          <a:p>
            <a:endParaRPr lang="en-US" dirty="0" smtClean="0"/>
          </a:p>
          <a:p>
            <a:r>
              <a:rPr lang="en-US" dirty="0" smtClean="0"/>
              <a:t>No matter which</a:t>
            </a:r>
            <a:r>
              <a:rPr lang="en-US" baseline="0" dirty="0" smtClean="0"/>
              <a:t> type of developer you are, you get the benefit of the ASP.NET Core runtime, which provides many useful modules that provide functionality that you are likely to need when creating web applications.  For example: Profile, Roles and Membership is important if you want to build in users and security around different parts of your website.</a:t>
            </a:r>
            <a:endParaRPr lang="en-US" dirty="0" smtClean="0"/>
          </a:p>
          <a:p>
            <a:endParaRPr lang="en-US" dirty="0" smtClean="0"/>
          </a:p>
          <a:p>
            <a:r>
              <a:rPr lang="en-US" dirty="0" smtClean="0"/>
              <a:t>[Build x 3]</a:t>
            </a:r>
          </a:p>
          <a:p>
            <a:endParaRPr lang="en-US" dirty="0" smtClean="0"/>
          </a:p>
          <a:p>
            <a:r>
              <a:rPr lang="en-US" dirty="0" smtClean="0"/>
              <a:t>ASP.NET</a:t>
            </a:r>
            <a:r>
              <a:rPr lang="en-US" baseline="0" dirty="0" smtClean="0"/>
              <a:t> Web Forms, ASP.NET MVC and ASP.NET Web Pages are three different approaches to building web applications on the server side with ASP.NET.  They all build on top of the same core runtime that provides them with the same powerful set of modules that web developers can leverage from within their web applications.  </a:t>
            </a:r>
          </a:p>
          <a:p>
            <a:endParaRPr lang="en-US" baseline="0" dirty="0" smtClean="0"/>
          </a:p>
          <a:p>
            <a:r>
              <a:rPr lang="en-US" dirty="0" smtClean="0"/>
              <a:t>ASP.NET Web Forms is great for developers coming from</a:t>
            </a:r>
            <a:r>
              <a:rPr lang="en-US" baseline="0" dirty="0" smtClean="0"/>
              <a:t> desktop application development where they are accustomed to controls, event-driven development and code-behind.  Despite not being concepts that are native to the web, Web Forms achieves this by abstracting away things like maintaining state, form posting and much more.  This ease of development means that developers relinquish a certain amount of control as Web Forms manages communication between the server and client on your behalf.</a:t>
            </a:r>
          </a:p>
          <a:p>
            <a:endParaRPr lang="en-US" baseline="0" dirty="0" smtClean="0"/>
          </a:p>
          <a:p>
            <a:r>
              <a:rPr lang="en-US" baseline="0" dirty="0" smtClean="0"/>
              <a:t>ASP.NET MVC, in contrast, is for developers that like to be in full control of the interactions between client and server and provides a more “raw” approach to what happens in the web application.  Due to its loosely coupled architecture, MVC is also very extensible with many places for developers to customize and plugin components as well write test code easily.</a:t>
            </a:r>
          </a:p>
          <a:p>
            <a:endParaRPr lang="en-US" baseline="0" dirty="0" smtClean="0"/>
          </a:p>
          <a:p>
            <a:r>
              <a:rPr lang="en-US" baseline="0" dirty="0" smtClean="0"/>
              <a:t>Developing in ASP.NET Web Pages is centered around inline code and is similar to PHP or classic ASP in that compilation of your application isn’t required (it is in </a:t>
            </a:r>
            <a:r>
              <a:rPr lang="en-US" baseline="0" dirty="0" err="1" smtClean="0"/>
              <a:t>WebForms</a:t>
            </a:r>
            <a:r>
              <a:rPr lang="en-US" baseline="0" dirty="0" smtClean="0"/>
              <a:t> and MVC).  It is designed to provide the simplest approach to building websites with the fewest number of concepts to learn.</a:t>
            </a:r>
          </a:p>
          <a:p>
            <a:endParaRPr lang="en-US" baseline="0" dirty="0" smtClean="0"/>
          </a:p>
          <a:p>
            <a:r>
              <a:rPr lang="en-US" baseline="0" dirty="0" smtClean="0"/>
              <a:t>[Build x 2]</a:t>
            </a:r>
          </a:p>
          <a:p>
            <a:endParaRPr lang="en-US" baseline="0" dirty="0" smtClean="0"/>
          </a:p>
          <a:p>
            <a:r>
              <a:rPr lang="en-US" baseline="0" dirty="0" smtClean="0"/>
              <a:t>When it comes to controlling the markup that is rendered to the client there are two view engines you may use.  The Web Forms view engine is shared by both Web Forms and MVC and uses the familiar &lt;% %&gt; syntax.  With ASP.NET MVC 3 and ASP.NET Web Pages Microsoft introduced the Razor View Engine which uses a different syntax centered around the @ symbol.  The Razor syntax uses fewer characters to achieve the same things in Web Forms and allows the developer to mix markup and code really easily.</a:t>
            </a:r>
          </a:p>
        </p:txBody>
      </p:sp>
      <p:sp>
        <p:nvSpPr>
          <p:cNvPr id="4" name="Slide Number Placeholder 3"/>
          <p:cNvSpPr>
            <a:spLocks noGrp="1"/>
          </p:cNvSpPr>
          <p:nvPr>
            <p:ph type="sldNum" sz="quarter" idx="10"/>
          </p:nvPr>
        </p:nvSpPr>
        <p:spPr/>
        <p:txBody>
          <a:bodyPr/>
          <a:lstStyle/>
          <a:p>
            <a:fld id="{87A12A5C-4330-4241-88FF-F2EE6603F1FB}" type="slidenum">
              <a:rPr lang="en-US" smtClean="0"/>
              <a:pPr/>
              <a:t>3</a:t>
            </a:fld>
            <a:endParaRPr lang="en-US"/>
          </a:p>
        </p:txBody>
      </p:sp>
    </p:spTree>
    <p:extLst>
      <p:ext uri="{BB962C8B-B14F-4D97-AF65-F5344CB8AC3E}">
        <p14:creationId xmlns:p14="http://schemas.microsoft.com/office/powerpoint/2010/main" val="5286784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minute</a:t>
            </a:r>
          </a:p>
          <a:p>
            <a:endParaRPr lang="en-US" baseline="0" dirty="0" smtClean="0"/>
          </a:p>
          <a:p>
            <a:r>
              <a:rPr lang="en-US" baseline="0" dirty="0" smtClean="0"/>
              <a:t>The transition from code to markup is one of the most elegant things about Razor but there a few rules that are worth knowing about.  </a:t>
            </a:r>
          </a:p>
          <a:p>
            <a:endParaRPr lang="es-AR" baseline="0" dirty="0" smtClean="0"/>
          </a:p>
          <a:p>
            <a:r>
              <a:rPr lang="en-US" b="1" u="sng" baseline="0" noProof="0" dirty="0" smtClean="0"/>
              <a:t>Option</a:t>
            </a:r>
            <a:r>
              <a:rPr lang="es-AR" b="1" u="sng" baseline="0" dirty="0" smtClean="0"/>
              <a:t> 1:</a:t>
            </a:r>
            <a:endParaRPr lang="en-US" b="1" u="sng" baseline="0" dirty="0" smtClean="0"/>
          </a:p>
          <a:p>
            <a:r>
              <a:rPr lang="en-US" baseline="0" dirty="0" smtClean="0"/>
              <a:t>Code is the primary citizen in a code block, not HTML.  This means the parser will always expect code unless it finds valid opening (and closing) tags. </a:t>
            </a:r>
            <a:r>
              <a:rPr lang="en-US" i="0" baseline="0" dirty="0" smtClean="0"/>
              <a:t>In the first option block you see that after the @{ a name variable is defined. No additional tag is necessary. </a:t>
            </a:r>
          </a:p>
          <a:p>
            <a:r>
              <a:rPr lang="en-US" i="0" baseline="0" dirty="0" smtClean="0"/>
              <a:t>A &lt;div&gt; section tells Razor that what follows should be taken as literal. Then the @name indicates a variable that needs to be replaced with its value.</a:t>
            </a:r>
          </a:p>
          <a:p>
            <a:endParaRPr lang="es-AR" baseline="0" dirty="0" smtClean="0"/>
          </a:p>
          <a:p>
            <a:r>
              <a:rPr lang="en-US" b="1" u="sng" baseline="0" noProof="0" dirty="0" smtClean="0"/>
              <a:t>Option 2:</a:t>
            </a:r>
          </a:p>
          <a:p>
            <a:r>
              <a:rPr lang="en-US" baseline="0" dirty="0" smtClean="0"/>
              <a:t>Similarly, to explicitly call out text in a code block as HTML, wrap it in a &lt;text&gt; tag</a:t>
            </a:r>
          </a:p>
          <a:p>
            <a:endParaRPr lang="es-AR" baseline="0" dirty="0" smtClean="0"/>
          </a:p>
          <a:p>
            <a:pPr defTabSz="924458">
              <a:defRPr/>
            </a:pPr>
            <a:r>
              <a:rPr lang="en-US" b="1" u="sng" baseline="0" noProof="0" dirty="0" smtClean="0"/>
              <a:t>Option 3:</a:t>
            </a:r>
          </a:p>
          <a:p>
            <a:r>
              <a:rPr lang="en-US" baseline="0" dirty="0" smtClean="0"/>
              <a:t>Single line of output within markup can be denoted by @:</a:t>
            </a:r>
          </a:p>
          <a:p>
            <a:pPr defTabSz="924458">
              <a:defRPr/>
            </a:pPr>
            <a:r>
              <a:rPr lang="en-US" i="0" baseline="0" noProof="0" dirty="0" smtClean="0"/>
              <a:t>This option is useful when you don’t want to render an </a:t>
            </a:r>
            <a:r>
              <a:rPr lang="en-US" i="0" dirty="0" smtClean="0"/>
              <a:t>HTML element as part of the output. </a:t>
            </a:r>
            <a:endParaRPr lang="en-US" i="0" baseline="0" dirty="0" smtClean="0"/>
          </a:p>
          <a:p>
            <a:endParaRPr lang="en-US" baseline="0" dirty="0" smtClean="0"/>
          </a:p>
          <a:p>
            <a:pPr defTabSz="924458">
              <a:defRPr/>
            </a:pPr>
            <a:r>
              <a:rPr lang="en-US" dirty="0" smtClean="0"/>
              <a:t>Extra Knowledge (Advanced):</a:t>
            </a:r>
          </a:p>
          <a:p>
            <a:pPr defTabSz="924458">
              <a:defRPr/>
            </a:pPr>
            <a:endParaRPr lang="en-US" dirty="0" smtClean="0"/>
          </a:p>
          <a:p>
            <a:pPr defTabSz="924458">
              <a:defRPr/>
            </a:pPr>
            <a:r>
              <a:rPr lang="en-US" dirty="0" smtClean="0"/>
              <a:t>The</a:t>
            </a:r>
            <a:r>
              <a:rPr lang="en-US" baseline="0" dirty="0" smtClean="0"/>
              <a:t> Parser that understands Razor is itself a standalone assembly (</a:t>
            </a:r>
            <a:r>
              <a:rPr lang="en-US" dirty="0" smtClean="0"/>
              <a:t>System.Web.Razor.dll)</a:t>
            </a:r>
            <a:r>
              <a:rPr lang="en-US" baseline="0" dirty="0" smtClean="0"/>
              <a:t> which has no dependencies on ASP.NET which means you can use it to parse CSHTML/VBHTML files and produce C#/VB code in any .NET application.  </a:t>
            </a:r>
            <a:endParaRPr lang="en-US" dirty="0" smtClean="0"/>
          </a:p>
        </p:txBody>
      </p:sp>
      <p:sp>
        <p:nvSpPr>
          <p:cNvPr id="4" name="Slide Number Placeholder 3"/>
          <p:cNvSpPr>
            <a:spLocks noGrp="1"/>
          </p:cNvSpPr>
          <p:nvPr>
            <p:ph type="sldNum" sz="quarter" idx="10"/>
          </p:nvPr>
        </p:nvSpPr>
        <p:spPr/>
        <p:txBody>
          <a:bodyPr/>
          <a:lstStyle/>
          <a:p>
            <a:fld id="{D88053AA-761C-4194-BE5B-5E836C7C1428}" type="slidenum">
              <a:rPr lang="en-US" smtClean="0"/>
              <a:t>26</a:t>
            </a:fld>
            <a:endParaRPr lang="en-US"/>
          </a:p>
        </p:txBody>
      </p:sp>
    </p:spTree>
    <p:extLst>
      <p:ext uri="{BB962C8B-B14F-4D97-AF65-F5344CB8AC3E}">
        <p14:creationId xmlns:p14="http://schemas.microsoft.com/office/powerpoint/2010/main" val="7064572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minute</a:t>
            </a:r>
          </a:p>
          <a:p>
            <a:endParaRPr lang="en-US" baseline="0" dirty="0" smtClean="0"/>
          </a:p>
          <a:p>
            <a:r>
              <a:rPr lang="en-US" baseline="0" dirty="0" smtClean="0"/>
              <a:t>The transition from code to markup is one of the most elegant things about Razor but there a few rules that are worth knowing about.  </a:t>
            </a:r>
          </a:p>
          <a:p>
            <a:endParaRPr lang="es-AR" baseline="0" dirty="0" smtClean="0"/>
          </a:p>
          <a:p>
            <a:r>
              <a:rPr lang="en-US" b="1" u="sng" baseline="0" noProof="0" dirty="0" smtClean="0"/>
              <a:t>Option</a:t>
            </a:r>
            <a:r>
              <a:rPr lang="es-AR" b="1" u="sng" baseline="0" dirty="0" smtClean="0"/>
              <a:t> 1:</a:t>
            </a:r>
            <a:endParaRPr lang="en-US" b="1" u="sng" baseline="0" dirty="0" smtClean="0"/>
          </a:p>
          <a:p>
            <a:r>
              <a:rPr lang="en-US" baseline="0" dirty="0" smtClean="0"/>
              <a:t>Code is the primary citizen in a code block, not HTML.  This means the parser will always expect code unless it finds valid opening (and closing) tags. </a:t>
            </a:r>
            <a:r>
              <a:rPr lang="en-US" i="0" baseline="0" dirty="0" smtClean="0"/>
              <a:t>In the first option block you see that after the @{ a name variable is defined. No additional tag is necessary. </a:t>
            </a:r>
          </a:p>
          <a:p>
            <a:r>
              <a:rPr lang="en-US" i="0" baseline="0" dirty="0" smtClean="0"/>
              <a:t>A &lt;div&gt; section tells Razor that what follows should be taken as literal. Then the @name indicates a variable that needs to be replaced with its value.</a:t>
            </a:r>
          </a:p>
          <a:p>
            <a:endParaRPr lang="es-AR" baseline="0" dirty="0" smtClean="0"/>
          </a:p>
          <a:p>
            <a:r>
              <a:rPr lang="en-US" b="1" u="sng" baseline="0" noProof="0" dirty="0" smtClean="0"/>
              <a:t>Option 2:</a:t>
            </a:r>
          </a:p>
          <a:p>
            <a:r>
              <a:rPr lang="en-US" baseline="0" dirty="0" smtClean="0"/>
              <a:t>Similarly, to explicitly call out text in a code block as HTML, wrap it in a &lt;text&gt; tag</a:t>
            </a:r>
          </a:p>
          <a:p>
            <a:endParaRPr lang="es-AR" baseline="0" dirty="0" smtClean="0"/>
          </a:p>
          <a:p>
            <a:pPr defTabSz="924458">
              <a:defRPr/>
            </a:pPr>
            <a:r>
              <a:rPr lang="en-US" b="1" u="sng" baseline="0" noProof="0" dirty="0" smtClean="0"/>
              <a:t>Option 3:</a:t>
            </a:r>
          </a:p>
          <a:p>
            <a:r>
              <a:rPr lang="en-US" baseline="0" dirty="0" smtClean="0"/>
              <a:t>Single line of output within markup can be denoted by @:</a:t>
            </a:r>
          </a:p>
          <a:p>
            <a:pPr defTabSz="924458">
              <a:defRPr/>
            </a:pPr>
            <a:r>
              <a:rPr lang="en-US" i="0" baseline="0" noProof="0" dirty="0" smtClean="0"/>
              <a:t>This option is useful when you don’t want to render an </a:t>
            </a:r>
            <a:r>
              <a:rPr lang="en-US" i="0" dirty="0" smtClean="0"/>
              <a:t>HTML element as part of the output. </a:t>
            </a:r>
            <a:endParaRPr lang="en-US" i="0" baseline="0" dirty="0" smtClean="0"/>
          </a:p>
          <a:p>
            <a:endParaRPr lang="en-US" baseline="0" dirty="0" smtClean="0"/>
          </a:p>
          <a:p>
            <a:pPr defTabSz="924458">
              <a:defRPr/>
            </a:pPr>
            <a:r>
              <a:rPr lang="en-US" dirty="0" smtClean="0"/>
              <a:t>Extra Knowledge (Advanced):</a:t>
            </a:r>
          </a:p>
          <a:p>
            <a:pPr defTabSz="924458">
              <a:defRPr/>
            </a:pPr>
            <a:endParaRPr lang="en-US" dirty="0" smtClean="0"/>
          </a:p>
          <a:p>
            <a:pPr defTabSz="924458">
              <a:defRPr/>
            </a:pPr>
            <a:r>
              <a:rPr lang="en-US" dirty="0" smtClean="0"/>
              <a:t>The</a:t>
            </a:r>
            <a:r>
              <a:rPr lang="en-US" baseline="0" dirty="0" smtClean="0"/>
              <a:t> Parser that understands Razor is itself a standalone assembly (</a:t>
            </a:r>
            <a:r>
              <a:rPr lang="en-US" dirty="0" smtClean="0"/>
              <a:t>System.Web.Razor.dll)</a:t>
            </a:r>
            <a:r>
              <a:rPr lang="en-US" baseline="0" dirty="0" smtClean="0"/>
              <a:t> which has no dependencies on ASP.NET which means you can use it to parse CSHTML/VBHTML files and produce C#/VB code in any .NET application.  </a:t>
            </a:r>
            <a:endParaRPr lang="en-US" dirty="0" smtClean="0"/>
          </a:p>
        </p:txBody>
      </p:sp>
      <p:sp>
        <p:nvSpPr>
          <p:cNvPr id="4" name="Slide Number Placeholder 3"/>
          <p:cNvSpPr>
            <a:spLocks noGrp="1"/>
          </p:cNvSpPr>
          <p:nvPr>
            <p:ph type="sldNum" sz="quarter" idx="10"/>
          </p:nvPr>
        </p:nvSpPr>
        <p:spPr/>
        <p:txBody>
          <a:bodyPr/>
          <a:lstStyle/>
          <a:p>
            <a:fld id="{D88053AA-761C-4194-BE5B-5E836C7C1428}" type="slidenum">
              <a:rPr lang="en-US" smtClean="0"/>
              <a:t>27</a:t>
            </a:fld>
            <a:endParaRPr lang="en-US"/>
          </a:p>
        </p:txBody>
      </p:sp>
    </p:spTree>
    <p:extLst>
      <p:ext uri="{BB962C8B-B14F-4D97-AF65-F5344CB8AC3E}">
        <p14:creationId xmlns:p14="http://schemas.microsoft.com/office/powerpoint/2010/main" val="7064572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30</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defRPr/>
            </a:pPr>
            <a:r>
              <a:rPr lang="en-US" u="sng" dirty="0" smtClean="0"/>
              <a:t>Estimated Time</a:t>
            </a:r>
            <a:r>
              <a:rPr lang="en-US" dirty="0" smtClean="0"/>
              <a:t>: 2 minutes</a:t>
            </a:r>
          </a:p>
          <a:p>
            <a:endParaRPr lang="en-US" dirty="0" smtClean="0"/>
          </a:p>
          <a:p>
            <a:r>
              <a:rPr lang="en-US" baseline="0" dirty="0" smtClean="0"/>
              <a:t>MVC is a design pattern that stands for Model-View-Controller. What is strives to do is separate the concerns of an application’s presentation layer by assigning specific roles to the three different components.</a:t>
            </a:r>
          </a:p>
          <a:p>
            <a:endParaRPr lang="en-US" baseline="0" dirty="0" smtClean="0"/>
          </a:p>
          <a:p>
            <a:r>
              <a:rPr lang="en-US" baseline="0" dirty="0" smtClean="0"/>
              <a:t>The Controller is responsible for handling all user input. Once input has been received, the Controller will perform any operations/actions it needs to, which might include interacting with the Model.  </a:t>
            </a:r>
          </a:p>
          <a:p>
            <a:endParaRPr lang="en-US" baseline="0" dirty="0" smtClean="0"/>
          </a:p>
          <a:p>
            <a:r>
              <a:rPr lang="en-US" baseline="0" dirty="0" smtClean="0"/>
              <a:t>The Model represents the data in the application. Once the Controller retrieves some model data and performs any work with the model, it constructs a presentation model that describes the model in terms the View can understand.</a:t>
            </a:r>
          </a:p>
          <a:p>
            <a:endParaRPr lang="en-US" baseline="0" dirty="0" smtClean="0"/>
          </a:p>
          <a:p>
            <a:r>
              <a:rPr lang="en-US" dirty="0" smtClean="0"/>
              <a:t>The View is</a:t>
            </a:r>
            <a:r>
              <a:rPr lang="en-US" baseline="0" dirty="0" smtClean="0"/>
              <a:t> the visual representation of the model. It presents the model data to the actual user in a way that is meaningful. In a web application, this would typically be HTML.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31</a:t>
            </a:fld>
            <a:endParaRPr lang="en-US" dirty="0"/>
          </a:p>
        </p:txBody>
      </p:sp>
    </p:spTree>
    <p:extLst>
      <p:ext uri="{BB962C8B-B14F-4D97-AF65-F5344CB8AC3E}">
        <p14:creationId xmlns:p14="http://schemas.microsoft.com/office/powerpoint/2010/main" val="29674051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defRPr/>
            </a:pPr>
            <a:r>
              <a:rPr lang="en-US" u="sng" dirty="0" smtClean="0"/>
              <a:t>Estimated Time</a:t>
            </a:r>
            <a:r>
              <a:rPr lang="en-US" dirty="0" smtClean="0"/>
              <a:t>: 2 minutes</a:t>
            </a:r>
          </a:p>
          <a:p>
            <a:endParaRPr lang="en-US" dirty="0" smtClean="0"/>
          </a:p>
          <a:p>
            <a:r>
              <a:rPr lang="en-US" baseline="0" dirty="0" smtClean="0"/>
              <a:t>MVC is a design pattern that stands for Model-View-Controller. What is strives to do is separate the concerns of an application’s presentation layer by assigning specific roles to the three different components.</a:t>
            </a:r>
          </a:p>
          <a:p>
            <a:endParaRPr lang="en-US" baseline="0" dirty="0" smtClean="0"/>
          </a:p>
          <a:p>
            <a:r>
              <a:rPr lang="en-US" baseline="0" dirty="0" smtClean="0"/>
              <a:t>The Controller is responsible for handling all user input. Once input has been received, the Controller will perform any operations/actions it needs to, which might include interacting with the Model.  </a:t>
            </a:r>
          </a:p>
          <a:p>
            <a:endParaRPr lang="en-US" baseline="0" dirty="0" smtClean="0"/>
          </a:p>
          <a:p>
            <a:r>
              <a:rPr lang="en-US" baseline="0" dirty="0" smtClean="0"/>
              <a:t>The Model represents the data in the application. Once the Controller retrieves some model data and performs any work with the model, it constructs a presentation model that describes the model in terms the View can understand.</a:t>
            </a:r>
          </a:p>
          <a:p>
            <a:endParaRPr lang="en-US" baseline="0" dirty="0" smtClean="0"/>
          </a:p>
          <a:p>
            <a:r>
              <a:rPr lang="en-US" dirty="0" smtClean="0"/>
              <a:t>The View is</a:t>
            </a:r>
            <a:r>
              <a:rPr lang="en-US" baseline="0" dirty="0" smtClean="0"/>
              <a:t> the visual representation of the model. It presents the model data to the actual user in a way that is meaningful. In a web application, this would typically be HTML.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32</a:t>
            </a:fld>
            <a:endParaRPr lang="en-US" dirty="0"/>
          </a:p>
        </p:txBody>
      </p:sp>
    </p:spTree>
    <p:extLst>
      <p:ext uri="{BB962C8B-B14F-4D97-AF65-F5344CB8AC3E}">
        <p14:creationId xmlns:p14="http://schemas.microsoft.com/office/powerpoint/2010/main" val="29674051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defRPr/>
            </a:pPr>
            <a:r>
              <a:rPr lang="en-US" u="sng" dirty="0" smtClean="0"/>
              <a:t>Estimated Time</a:t>
            </a:r>
            <a:r>
              <a:rPr lang="en-US" dirty="0" smtClean="0"/>
              <a:t>: 2 minutes</a:t>
            </a:r>
          </a:p>
          <a:p>
            <a:endParaRPr lang="en-US" dirty="0" smtClean="0"/>
          </a:p>
          <a:p>
            <a:r>
              <a:rPr lang="en-US" baseline="0" dirty="0" smtClean="0"/>
              <a:t>MVC is a design pattern that stands for Model-View-Controller. What is strives to do is separate the concerns of an application’s presentation layer by assigning specific roles to the three different components.</a:t>
            </a:r>
          </a:p>
          <a:p>
            <a:endParaRPr lang="en-US" baseline="0" dirty="0" smtClean="0"/>
          </a:p>
          <a:p>
            <a:r>
              <a:rPr lang="en-US" baseline="0" dirty="0" smtClean="0"/>
              <a:t>The Controller is responsible for handling all user input. Once input has been received, the Controller will perform any operations/actions it needs to, which might include interacting with the Model.  </a:t>
            </a:r>
          </a:p>
          <a:p>
            <a:endParaRPr lang="en-US" baseline="0" dirty="0" smtClean="0"/>
          </a:p>
          <a:p>
            <a:r>
              <a:rPr lang="en-US" baseline="0" dirty="0" smtClean="0"/>
              <a:t>The Model represents the data in the application. Once the Controller retrieves some model data and performs any work with the model, it constructs a presentation model that describes the model in terms the View can understand.</a:t>
            </a:r>
          </a:p>
          <a:p>
            <a:endParaRPr lang="en-US" baseline="0" dirty="0" smtClean="0"/>
          </a:p>
          <a:p>
            <a:r>
              <a:rPr lang="en-US" dirty="0" smtClean="0"/>
              <a:t>The View is</a:t>
            </a:r>
            <a:r>
              <a:rPr lang="en-US" baseline="0" dirty="0" smtClean="0"/>
              <a:t> the visual representation of the model. It presents the model data to the actual user in a way that is meaningful. In a web application, this would typically be HTML.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33</a:t>
            </a:fld>
            <a:endParaRPr lang="en-US" dirty="0"/>
          </a:p>
        </p:txBody>
      </p:sp>
    </p:spTree>
    <p:extLst>
      <p:ext uri="{BB962C8B-B14F-4D97-AF65-F5344CB8AC3E}">
        <p14:creationId xmlns:p14="http://schemas.microsoft.com/office/powerpoint/2010/main" val="29674051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defRPr/>
            </a:pPr>
            <a:r>
              <a:rPr lang="en-US" u="sng" dirty="0" smtClean="0"/>
              <a:t>Estimated Time</a:t>
            </a:r>
            <a:r>
              <a:rPr lang="en-US" dirty="0" smtClean="0"/>
              <a:t>: 2 minutes</a:t>
            </a:r>
          </a:p>
          <a:p>
            <a:endParaRPr lang="en-US" dirty="0" smtClean="0"/>
          </a:p>
          <a:p>
            <a:r>
              <a:rPr lang="en-US" baseline="0" dirty="0" smtClean="0"/>
              <a:t>MVC is a design pattern that stands for Model-View-Controller. What is strives to do is separate the concerns of an application’s presentation layer by assigning specific roles to the three different components.</a:t>
            </a:r>
          </a:p>
          <a:p>
            <a:endParaRPr lang="en-US" baseline="0" dirty="0" smtClean="0"/>
          </a:p>
          <a:p>
            <a:r>
              <a:rPr lang="en-US" baseline="0" dirty="0" smtClean="0"/>
              <a:t>The Controller is responsible for handling all user input. Once input has been received, the Controller will perform any operations/actions it needs to, which might include interacting with the Model.  </a:t>
            </a:r>
          </a:p>
          <a:p>
            <a:endParaRPr lang="en-US" baseline="0" dirty="0" smtClean="0"/>
          </a:p>
          <a:p>
            <a:r>
              <a:rPr lang="en-US" baseline="0" dirty="0" smtClean="0"/>
              <a:t>The Model represents the data in the application. Once the Controller retrieves some model data and performs any work with the model, it constructs a presentation model that describes the model in terms the View can understand.</a:t>
            </a:r>
          </a:p>
          <a:p>
            <a:endParaRPr lang="en-US" baseline="0" dirty="0" smtClean="0"/>
          </a:p>
          <a:p>
            <a:r>
              <a:rPr lang="en-US" dirty="0" smtClean="0"/>
              <a:t>The View is</a:t>
            </a:r>
            <a:r>
              <a:rPr lang="en-US" baseline="0" dirty="0" smtClean="0"/>
              <a:t> the visual representation of the model. It presents the model data to the actual user in a way that is meaningful. In a web application, this would typically be HTML.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34</a:t>
            </a:fld>
            <a:endParaRPr lang="en-US" dirty="0"/>
          </a:p>
        </p:txBody>
      </p:sp>
    </p:spTree>
    <p:extLst>
      <p:ext uri="{BB962C8B-B14F-4D97-AF65-F5344CB8AC3E}">
        <p14:creationId xmlns:p14="http://schemas.microsoft.com/office/powerpoint/2010/main" val="29674051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defRPr/>
            </a:pPr>
            <a:r>
              <a:rPr lang="en-US" u="sng" dirty="0" smtClean="0"/>
              <a:t>Estimated Time</a:t>
            </a:r>
            <a:r>
              <a:rPr lang="en-US" dirty="0" smtClean="0"/>
              <a:t>: 2 minutes</a:t>
            </a:r>
          </a:p>
          <a:p>
            <a:endParaRPr lang="en-US" dirty="0" smtClean="0"/>
          </a:p>
          <a:p>
            <a:r>
              <a:rPr lang="en-US" baseline="0" dirty="0" smtClean="0"/>
              <a:t>MVC is a design pattern that stands for Model-View-Controller. What is strives to do is separate the concerns of an application’s presentation layer by assigning specific roles to the three different components.</a:t>
            </a:r>
          </a:p>
          <a:p>
            <a:endParaRPr lang="en-US" baseline="0" dirty="0" smtClean="0"/>
          </a:p>
          <a:p>
            <a:r>
              <a:rPr lang="en-US" baseline="0" dirty="0" smtClean="0"/>
              <a:t>The Controller is responsible for handling all user input. Once input has been received, the Controller will perform any operations/actions it needs to, which might include interacting with the Model.  </a:t>
            </a:r>
          </a:p>
          <a:p>
            <a:endParaRPr lang="en-US" baseline="0" dirty="0" smtClean="0"/>
          </a:p>
          <a:p>
            <a:r>
              <a:rPr lang="en-US" baseline="0" dirty="0" smtClean="0"/>
              <a:t>The Model represents the data in the application. Once the Controller retrieves some model data and performs any work with the model, it constructs a presentation model that describes the model in terms the View can understand.</a:t>
            </a:r>
          </a:p>
          <a:p>
            <a:endParaRPr lang="en-US" baseline="0" dirty="0" smtClean="0"/>
          </a:p>
          <a:p>
            <a:r>
              <a:rPr lang="en-US" dirty="0" smtClean="0"/>
              <a:t>The View is</a:t>
            </a:r>
            <a:r>
              <a:rPr lang="en-US" baseline="0" dirty="0" smtClean="0"/>
              <a:t> the visual representation of the model. It presents the model data to the actual user in a way that is meaningful. In a web application, this would typically be HTML.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36</a:t>
            </a:fld>
            <a:endParaRPr lang="en-US" dirty="0"/>
          </a:p>
        </p:txBody>
      </p:sp>
    </p:spTree>
    <p:extLst>
      <p:ext uri="{BB962C8B-B14F-4D97-AF65-F5344CB8AC3E}">
        <p14:creationId xmlns:p14="http://schemas.microsoft.com/office/powerpoint/2010/main" val="29674051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defRPr/>
            </a:pPr>
            <a:r>
              <a:rPr lang="en-US" u="sng" dirty="0" smtClean="0"/>
              <a:t>Estimated Time</a:t>
            </a:r>
            <a:r>
              <a:rPr lang="en-US" dirty="0" smtClean="0"/>
              <a:t>: 2 minutes</a:t>
            </a:r>
          </a:p>
          <a:p>
            <a:endParaRPr lang="en-US" dirty="0" smtClean="0"/>
          </a:p>
          <a:p>
            <a:r>
              <a:rPr lang="en-US" baseline="0" dirty="0" smtClean="0"/>
              <a:t>MVC is a design pattern that stands for Model-View-Controller. What is strives to do is separate the concerns of an application’s presentation layer by assigning specific roles to the three different components.</a:t>
            </a:r>
          </a:p>
          <a:p>
            <a:endParaRPr lang="en-US" baseline="0" dirty="0" smtClean="0"/>
          </a:p>
          <a:p>
            <a:r>
              <a:rPr lang="en-US" baseline="0" dirty="0" smtClean="0"/>
              <a:t>The Controller is responsible for handling all user input. Once input has been received, the Controller will perform any operations/actions it needs to, which might include interacting with the Model.  </a:t>
            </a:r>
          </a:p>
          <a:p>
            <a:endParaRPr lang="en-US" baseline="0" dirty="0" smtClean="0"/>
          </a:p>
          <a:p>
            <a:r>
              <a:rPr lang="en-US" baseline="0" dirty="0" smtClean="0"/>
              <a:t>The Model represents the data in the application. Once the Controller retrieves some model data and performs any work with the model, it constructs a presentation model that describes the model in terms the View can understand.</a:t>
            </a:r>
          </a:p>
          <a:p>
            <a:endParaRPr lang="en-US" baseline="0" dirty="0" smtClean="0"/>
          </a:p>
          <a:p>
            <a:r>
              <a:rPr lang="en-US" dirty="0" smtClean="0"/>
              <a:t>The View is</a:t>
            </a:r>
            <a:r>
              <a:rPr lang="en-US" baseline="0" dirty="0" smtClean="0"/>
              <a:t> the visual representation of the model. It presents the model data to the actual user in a way that is meaningful. In a web application, this would typically be HTML.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37</a:t>
            </a:fld>
            <a:endParaRPr lang="en-US" dirty="0"/>
          </a:p>
        </p:txBody>
      </p:sp>
    </p:spTree>
    <p:extLst>
      <p:ext uri="{BB962C8B-B14F-4D97-AF65-F5344CB8AC3E}">
        <p14:creationId xmlns:p14="http://schemas.microsoft.com/office/powerpoint/2010/main" val="29674051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38</a:t>
            </a:fld>
            <a:endParaRPr lang="en-US" dirty="0"/>
          </a:p>
        </p:txBody>
      </p:sp>
    </p:spTree>
    <p:extLst>
      <p:ext uri="{BB962C8B-B14F-4D97-AF65-F5344CB8AC3E}">
        <p14:creationId xmlns:p14="http://schemas.microsoft.com/office/powerpoint/2010/main" val="379710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4</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39</a:t>
            </a:fld>
            <a:endParaRPr lang="en-US" dirty="0"/>
          </a:p>
        </p:txBody>
      </p:sp>
    </p:spTree>
    <p:extLst>
      <p:ext uri="{BB962C8B-B14F-4D97-AF65-F5344CB8AC3E}">
        <p14:creationId xmlns:p14="http://schemas.microsoft.com/office/powerpoint/2010/main" val="3790048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2 minutes</a:t>
            </a:r>
          </a:p>
          <a:p>
            <a:endParaRPr lang="en-US" dirty="0" smtClean="0"/>
          </a:p>
          <a:p>
            <a:r>
              <a:rPr lang="en-US" dirty="0" smtClean="0"/>
              <a:t>No matter which</a:t>
            </a:r>
            <a:r>
              <a:rPr lang="en-US" baseline="0" dirty="0" smtClean="0"/>
              <a:t> type of developer you are, you get the benefit of the ASP.NET Core runtime, which provides many useful modules that provide functionality that you are likely to need when creating web applications.  For example: Profile, Roles and Membership is important if you want to build in users and security around different parts of your website.</a:t>
            </a:r>
            <a:endParaRPr lang="en-US" dirty="0" smtClean="0"/>
          </a:p>
          <a:p>
            <a:endParaRPr lang="en-US" dirty="0" smtClean="0"/>
          </a:p>
          <a:p>
            <a:r>
              <a:rPr lang="en-US" dirty="0" smtClean="0"/>
              <a:t>[Build x 3]</a:t>
            </a:r>
          </a:p>
          <a:p>
            <a:endParaRPr lang="en-US" dirty="0" smtClean="0"/>
          </a:p>
          <a:p>
            <a:r>
              <a:rPr lang="en-US" dirty="0" smtClean="0"/>
              <a:t>ASP.NET</a:t>
            </a:r>
            <a:r>
              <a:rPr lang="en-US" baseline="0" dirty="0" smtClean="0"/>
              <a:t> Web Forms, ASP.NET MVC and ASP.NET Web Pages are three different approaches to building web applications on the server side with ASP.NET.  They all build on top of the same core runtime that provides them with the same powerful set of modules that web developers can leverage from within their web applications.  </a:t>
            </a:r>
          </a:p>
          <a:p>
            <a:endParaRPr lang="en-US" baseline="0" dirty="0" smtClean="0"/>
          </a:p>
          <a:p>
            <a:r>
              <a:rPr lang="en-US" dirty="0" smtClean="0"/>
              <a:t>ASP.NET Web Forms is great for developers coming from</a:t>
            </a:r>
            <a:r>
              <a:rPr lang="en-US" baseline="0" dirty="0" smtClean="0"/>
              <a:t> desktop application development where they are accustomed to controls, event-driven development and code-behind.  Despite not being concepts that are native to the web, Web Forms achieves this by abstracting away things like maintaining state, form posting and much more.  This ease of development means that developers relinquish a certain amount of control as Web Forms manages communication between the server and client on your behalf.</a:t>
            </a:r>
          </a:p>
          <a:p>
            <a:endParaRPr lang="en-US" baseline="0" dirty="0" smtClean="0"/>
          </a:p>
          <a:p>
            <a:r>
              <a:rPr lang="en-US" baseline="0" dirty="0" smtClean="0"/>
              <a:t>ASP.NET MVC, in contrast, is for developers that like to be in full control of the interactions between client and server and provides a more “raw” approach to what happens in the web application.  Due to its loosely coupled architecture, MVC is also very extensible with many places for developers to customize and plugin components as well write test code easily.</a:t>
            </a:r>
          </a:p>
          <a:p>
            <a:endParaRPr lang="en-US" baseline="0" dirty="0" smtClean="0"/>
          </a:p>
          <a:p>
            <a:r>
              <a:rPr lang="en-US" baseline="0" dirty="0" smtClean="0"/>
              <a:t>Developing in ASP.NET Web Pages is centered around inline code and is similar to PHP or classic ASP in that compilation of your application isn’t required (it is in </a:t>
            </a:r>
            <a:r>
              <a:rPr lang="en-US" baseline="0" dirty="0" err="1" smtClean="0"/>
              <a:t>WebForms</a:t>
            </a:r>
            <a:r>
              <a:rPr lang="en-US" baseline="0" dirty="0" smtClean="0"/>
              <a:t> and MVC).  It is designed to provide the simplest approach to building websites with the fewest number of concepts to learn.</a:t>
            </a:r>
          </a:p>
          <a:p>
            <a:endParaRPr lang="en-US" baseline="0" dirty="0" smtClean="0"/>
          </a:p>
          <a:p>
            <a:r>
              <a:rPr lang="en-US" baseline="0" dirty="0" smtClean="0"/>
              <a:t>[Build x 2]</a:t>
            </a:r>
          </a:p>
          <a:p>
            <a:endParaRPr lang="en-US" baseline="0" dirty="0" smtClean="0"/>
          </a:p>
          <a:p>
            <a:r>
              <a:rPr lang="en-US" baseline="0" dirty="0" smtClean="0"/>
              <a:t>When it comes to controlling the markup that is rendered to the client there are two view engines you may use.  The Web Forms view engine is shared by both Web Forms and MVC and uses the familiar &lt;% %&gt; syntax.  With ASP.NET MVC 3 and ASP.NET Web Pages Microsoft introduced the Razor View Engine which uses a different syntax centered around the @ symbol.  The Razor syntax uses fewer characters to achieve the same things in Web Forms and allows the developer to mix markup and code really easily.</a:t>
            </a:r>
          </a:p>
        </p:txBody>
      </p:sp>
      <p:sp>
        <p:nvSpPr>
          <p:cNvPr id="4" name="Slide Number Placeholder 3"/>
          <p:cNvSpPr>
            <a:spLocks noGrp="1"/>
          </p:cNvSpPr>
          <p:nvPr>
            <p:ph type="sldNum" sz="quarter" idx="10"/>
          </p:nvPr>
        </p:nvSpPr>
        <p:spPr/>
        <p:txBody>
          <a:bodyPr/>
          <a:lstStyle/>
          <a:p>
            <a:fld id="{87A12A5C-4330-4241-88FF-F2EE6603F1FB}" type="slidenum">
              <a:rPr lang="en-US" smtClean="0"/>
              <a:pPr/>
              <a:t>5</a:t>
            </a:fld>
            <a:endParaRPr lang="en-US"/>
          </a:p>
        </p:txBody>
      </p:sp>
    </p:spTree>
    <p:extLst>
      <p:ext uri="{BB962C8B-B14F-4D97-AF65-F5344CB8AC3E}">
        <p14:creationId xmlns:p14="http://schemas.microsoft.com/office/powerpoint/2010/main" val="528678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7</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2 minutes</a:t>
            </a:r>
          </a:p>
          <a:p>
            <a:endParaRPr lang="en-US" dirty="0" smtClean="0"/>
          </a:p>
          <a:p>
            <a:r>
              <a:rPr lang="en-US" dirty="0" smtClean="0"/>
              <a:t>No matter which</a:t>
            </a:r>
            <a:r>
              <a:rPr lang="en-US" baseline="0" dirty="0" smtClean="0"/>
              <a:t> type of developer you are, you get the benefit of the ASP.NET Core runtime, which provides many useful modules that provide functionality that you are likely to need when creating web applications.  For example: Profile, Roles and Membership is important if you want to build in users and security around different parts of your website.</a:t>
            </a:r>
            <a:endParaRPr lang="en-US" dirty="0" smtClean="0"/>
          </a:p>
          <a:p>
            <a:endParaRPr lang="en-US" dirty="0" smtClean="0"/>
          </a:p>
          <a:p>
            <a:r>
              <a:rPr lang="en-US" dirty="0" smtClean="0"/>
              <a:t>[Build x 3]</a:t>
            </a:r>
          </a:p>
          <a:p>
            <a:endParaRPr lang="en-US" dirty="0" smtClean="0"/>
          </a:p>
          <a:p>
            <a:r>
              <a:rPr lang="en-US" dirty="0" smtClean="0"/>
              <a:t>ASP.NET</a:t>
            </a:r>
            <a:r>
              <a:rPr lang="en-US" baseline="0" dirty="0" smtClean="0"/>
              <a:t> Web Forms, ASP.NET MVC and ASP.NET Web Pages are three different approaches to building web applications on the server side with ASP.NET.  They all build on top of the same core runtime that provides them with the same powerful set of modules that web developers can leverage from within their web applications.  </a:t>
            </a:r>
          </a:p>
          <a:p>
            <a:endParaRPr lang="en-US" baseline="0" dirty="0" smtClean="0"/>
          </a:p>
          <a:p>
            <a:r>
              <a:rPr lang="en-US" dirty="0" smtClean="0"/>
              <a:t>ASP.NET Web Forms is great for developers coming from</a:t>
            </a:r>
            <a:r>
              <a:rPr lang="en-US" baseline="0" dirty="0" smtClean="0"/>
              <a:t> desktop application development where they are accustomed to controls, event-driven development and code-behind.  Despite not being concepts that are native to the web, Web Forms achieves this by abstracting away things like maintaining state, form posting and much more.  This ease of development means that developers relinquish a certain amount of control as Web Forms manages communication between the server and client on your behalf.</a:t>
            </a:r>
          </a:p>
          <a:p>
            <a:endParaRPr lang="en-US" baseline="0" dirty="0" smtClean="0"/>
          </a:p>
          <a:p>
            <a:r>
              <a:rPr lang="en-US" baseline="0" dirty="0" smtClean="0"/>
              <a:t>ASP.NET MVC, in contrast, is for developers that like to be in full control of the interactions between client and server and provides a more “raw” approach to what happens in the web application.  Due to its loosely coupled architecture, MVC is also very extensible with many places for developers to customize and plugin components as well write test code easily.</a:t>
            </a:r>
          </a:p>
          <a:p>
            <a:endParaRPr lang="en-US" baseline="0" dirty="0" smtClean="0"/>
          </a:p>
          <a:p>
            <a:r>
              <a:rPr lang="en-US" baseline="0" dirty="0" smtClean="0"/>
              <a:t>Developing in ASP.NET Web Pages is centered around inline code and is similar to PHP or classic ASP in that compilation of your application isn’t required (it is in </a:t>
            </a:r>
            <a:r>
              <a:rPr lang="en-US" baseline="0" dirty="0" err="1" smtClean="0"/>
              <a:t>WebForms</a:t>
            </a:r>
            <a:r>
              <a:rPr lang="en-US" baseline="0" dirty="0" smtClean="0"/>
              <a:t> and MVC).  It is designed to provide the simplest approach to building websites with the fewest number of concepts to learn.</a:t>
            </a:r>
          </a:p>
          <a:p>
            <a:endParaRPr lang="en-US" baseline="0" dirty="0" smtClean="0"/>
          </a:p>
          <a:p>
            <a:r>
              <a:rPr lang="en-US" baseline="0" dirty="0" smtClean="0"/>
              <a:t>[Build x 2]</a:t>
            </a:r>
          </a:p>
          <a:p>
            <a:endParaRPr lang="en-US" baseline="0" dirty="0" smtClean="0"/>
          </a:p>
          <a:p>
            <a:r>
              <a:rPr lang="en-US" baseline="0" dirty="0" smtClean="0"/>
              <a:t>When it comes to controlling the markup that is rendered to the client there are two view engines you may use.  The Web Forms view engine is shared by both Web Forms and MVC and uses the familiar &lt;% %&gt; syntax.  With ASP.NET MVC 3 and ASP.NET Web Pages Microsoft introduced the Razor View Engine which uses a different syntax centered around the @ symbol.  The Razor syntax uses fewer characters to achieve the same things in Web Forms and allows the developer to mix markup and code really easily.</a:t>
            </a:r>
          </a:p>
        </p:txBody>
      </p:sp>
      <p:sp>
        <p:nvSpPr>
          <p:cNvPr id="4" name="Slide Number Placeholder 3"/>
          <p:cNvSpPr>
            <a:spLocks noGrp="1"/>
          </p:cNvSpPr>
          <p:nvPr>
            <p:ph type="sldNum" sz="quarter" idx="10"/>
          </p:nvPr>
        </p:nvSpPr>
        <p:spPr/>
        <p:txBody>
          <a:bodyPr/>
          <a:lstStyle/>
          <a:p>
            <a:fld id="{87A12A5C-4330-4241-88FF-F2EE6603F1FB}" type="slidenum">
              <a:rPr lang="en-US" smtClean="0"/>
              <a:pPr/>
              <a:t>8</a:t>
            </a:fld>
            <a:endParaRPr lang="en-US"/>
          </a:p>
        </p:txBody>
      </p:sp>
    </p:spTree>
    <p:extLst>
      <p:ext uri="{BB962C8B-B14F-4D97-AF65-F5344CB8AC3E}">
        <p14:creationId xmlns:p14="http://schemas.microsoft.com/office/powerpoint/2010/main" val="528678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minute</a:t>
            </a:r>
          </a:p>
          <a:p>
            <a:endParaRPr lang="en-US" baseline="0" dirty="0" smtClean="0"/>
          </a:p>
          <a:p>
            <a:r>
              <a:rPr lang="en-US" baseline="0" dirty="0" smtClean="0"/>
              <a:t>The transition from code to markup is one of the most elegant things about Razor but there a few rules that are worth knowing about.  </a:t>
            </a:r>
          </a:p>
          <a:p>
            <a:endParaRPr lang="es-AR" baseline="0" dirty="0" smtClean="0"/>
          </a:p>
          <a:p>
            <a:r>
              <a:rPr lang="en-US" b="1" u="sng" baseline="0" noProof="0" dirty="0" smtClean="0"/>
              <a:t>Option</a:t>
            </a:r>
            <a:r>
              <a:rPr lang="es-AR" b="1" u="sng" baseline="0" dirty="0" smtClean="0"/>
              <a:t> 1:</a:t>
            </a:r>
            <a:endParaRPr lang="en-US" b="1" u="sng" baseline="0" dirty="0" smtClean="0"/>
          </a:p>
          <a:p>
            <a:r>
              <a:rPr lang="en-US" baseline="0" dirty="0" smtClean="0"/>
              <a:t>Code is the primary citizen in a code block, not HTML.  This means the parser will always expect code unless it finds valid opening (and closing) tags. </a:t>
            </a:r>
            <a:r>
              <a:rPr lang="en-US" i="0" baseline="0" dirty="0" smtClean="0"/>
              <a:t>In the first option block you see that after the @{ a name variable is defined. No additional tag is necessary. </a:t>
            </a:r>
          </a:p>
          <a:p>
            <a:r>
              <a:rPr lang="en-US" i="0" baseline="0" dirty="0" smtClean="0"/>
              <a:t>A &lt;div&gt; section tells Razor that what follows should be taken as literal. Then the @name indicates a variable that needs to be replaced with its value.</a:t>
            </a:r>
          </a:p>
          <a:p>
            <a:endParaRPr lang="es-AR" baseline="0" dirty="0" smtClean="0"/>
          </a:p>
          <a:p>
            <a:r>
              <a:rPr lang="en-US" b="1" u="sng" baseline="0" noProof="0" dirty="0" smtClean="0"/>
              <a:t>Option 2:</a:t>
            </a:r>
          </a:p>
          <a:p>
            <a:r>
              <a:rPr lang="en-US" baseline="0" dirty="0" smtClean="0"/>
              <a:t>Similarly, to explicitly call out text in a code block as HTML, wrap it in a &lt;text&gt; tag</a:t>
            </a:r>
          </a:p>
          <a:p>
            <a:endParaRPr lang="es-AR" baseline="0" dirty="0" smtClean="0"/>
          </a:p>
          <a:p>
            <a:pPr defTabSz="924458">
              <a:defRPr/>
            </a:pPr>
            <a:r>
              <a:rPr lang="en-US" b="1" u="sng" baseline="0" noProof="0" dirty="0" smtClean="0"/>
              <a:t>Option 3:</a:t>
            </a:r>
          </a:p>
          <a:p>
            <a:r>
              <a:rPr lang="en-US" baseline="0" dirty="0" smtClean="0"/>
              <a:t>Single line of output within markup can be denoted by @:</a:t>
            </a:r>
          </a:p>
          <a:p>
            <a:pPr defTabSz="924458">
              <a:defRPr/>
            </a:pPr>
            <a:r>
              <a:rPr lang="en-US" i="0" baseline="0" noProof="0" dirty="0" smtClean="0"/>
              <a:t>This option is useful when you don’t want to render an </a:t>
            </a:r>
            <a:r>
              <a:rPr lang="en-US" i="0" dirty="0" smtClean="0"/>
              <a:t>HTML element as part of the output. </a:t>
            </a:r>
            <a:endParaRPr lang="en-US" i="0" baseline="0" dirty="0" smtClean="0"/>
          </a:p>
          <a:p>
            <a:endParaRPr lang="en-US" baseline="0" dirty="0" smtClean="0"/>
          </a:p>
          <a:p>
            <a:pPr defTabSz="924458">
              <a:defRPr/>
            </a:pPr>
            <a:r>
              <a:rPr lang="en-US" dirty="0" smtClean="0"/>
              <a:t>Extra Knowledge (Advanced):</a:t>
            </a:r>
          </a:p>
          <a:p>
            <a:pPr defTabSz="924458">
              <a:defRPr/>
            </a:pPr>
            <a:endParaRPr lang="en-US" dirty="0" smtClean="0"/>
          </a:p>
          <a:p>
            <a:pPr defTabSz="924458">
              <a:defRPr/>
            </a:pPr>
            <a:r>
              <a:rPr lang="en-US" dirty="0" smtClean="0"/>
              <a:t>The</a:t>
            </a:r>
            <a:r>
              <a:rPr lang="en-US" baseline="0" dirty="0" smtClean="0"/>
              <a:t> Parser that understands Razor is itself a standalone assembly (</a:t>
            </a:r>
            <a:r>
              <a:rPr lang="en-US" dirty="0" smtClean="0"/>
              <a:t>System.Web.Razor.dll)</a:t>
            </a:r>
            <a:r>
              <a:rPr lang="en-US" baseline="0" dirty="0" smtClean="0"/>
              <a:t> which has no dependencies on ASP.NET which means you can use it to parse CSHTML/VBHTML files and produce C#/VB code in any .NET application.  </a:t>
            </a:r>
            <a:endParaRPr lang="en-US" dirty="0" smtClean="0"/>
          </a:p>
        </p:txBody>
      </p:sp>
      <p:sp>
        <p:nvSpPr>
          <p:cNvPr id="4" name="Slide Number Placeholder 3"/>
          <p:cNvSpPr>
            <a:spLocks noGrp="1"/>
          </p:cNvSpPr>
          <p:nvPr>
            <p:ph type="sldNum" sz="quarter" idx="10"/>
          </p:nvPr>
        </p:nvSpPr>
        <p:spPr/>
        <p:txBody>
          <a:bodyPr/>
          <a:lstStyle/>
          <a:p>
            <a:fld id="{D88053AA-761C-4194-BE5B-5E836C7C1428}" type="slidenum">
              <a:rPr lang="en-US" smtClean="0"/>
              <a:t>9</a:t>
            </a:fld>
            <a:endParaRPr lang="en-US"/>
          </a:p>
        </p:txBody>
      </p:sp>
    </p:spTree>
    <p:extLst>
      <p:ext uri="{BB962C8B-B14F-4D97-AF65-F5344CB8AC3E}">
        <p14:creationId xmlns:p14="http://schemas.microsoft.com/office/powerpoint/2010/main" val="706457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defRPr/>
            </a:pPr>
            <a:r>
              <a:rPr lang="en-US" dirty="0" smtClean="0"/>
              <a:t>Estimate</a:t>
            </a:r>
            <a:r>
              <a:rPr lang="en-US" baseline="0" dirty="0" smtClean="0"/>
              <a:t>d Time: 3 minutes</a:t>
            </a:r>
          </a:p>
          <a:p>
            <a:pPr defTabSz="924458">
              <a:defRPr/>
            </a:pPr>
            <a:endParaRPr lang="en-US" dirty="0" smtClean="0"/>
          </a:p>
          <a:p>
            <a:pPr defTabSz="924458">
              <a:defRPr/>
            </a:pPr>
            <a:r>
              <a:rPr lang="en-US" dirty="0" smtClean="0"/>
              <a:t>[Potential</a:t>
            </a:r>
            <a:r>
              <a:rPr lang="en-US" baseline="0" dirty="0" smtClean="0"/>
              <a:t> Questions to ask the audience:]</a:t>
            </a:r>
          </a:p>
          <a:p>
            <a:pPr marL="173336" indent="-173336" defTabSz="924458">
              <a:buFont typeface="Arial" charset="0"/>
              <a:buChar char="•"/>
              <a:defRPr/>
            </a:pPr>
            <a:r>
              <a:rPr lang="en-US" baseline="0" dirty="0" smtClean="0"/>
              <a:t>Who is using raw SQL script today to access their database? Why?</a:t>
            </a:r>
          </a:p>
          <a:p>
            <a:pPr marL="173336" indent="-173336" defTabSz="924458">
              <a:buFont typeface="Arial" charset="0"/>
              <a:buChar char="•"/>
              <a:defRPr/>
            </a:pPr>
            <a:r>
              <a:rPr lang="en-US" baseline="0" dirty="0" smtClean="0"/>
              <a:t>Who is using stored procedures? Why?</a:t>
            </a:r>
          </a:p>
          <a:p>
            <a:pPr marL="173336" indent="-173336" defTabSz="924458">
              <a:buFont typeface="Arial" charset="0"/>
              <a:buChar char="•"/>
              <a:defRPr/>
            </a:pPr>
            <a:r>
              <a:rPr lang="en-US" baseline="0" dirty="0" smtClean="0"/>
              <a:t>Who is using ORM?</a:t>
            </a:r>
            <a:endParaRPr lang="en-US" dirty="0" smtClean="0"/>
          </a:p>
          <a:p>
            <a:endParaRPr lang="en-US" dirty="0" smtClean="0"/>
          </a:p>
          <a:p>
            <a:r>
              <a:rPr lang="en-US" baseline="0" dirty="0" smtClean="0"/>
              <a:t>For a long time in the history of programming, the data abstractions that represented the business objects were designed as database objects and were expressed in Entity-Relationship diagrams. This led to databases having great influence on the entity data model that was generated afterwards based on the existing database objects.</a:t>
            </a:r>
          </a:p>
          <a:p>
            <a:endParaRPr lang="en-US" baseline="0" dirty="0" smtClean="0"/>
          </a:p>
          <a:p>
            <a:r>
              <a:rPr lang="en-US" baseline="0" dirty="0" smtClean="0"/>
              <a:t>Then, software engineering evolved and the design focus was transmuted from the database to the software implementation. This lead to a whole new paradigm, where the entity data model were designed first, based on the user needs, and the database objects has to adapt to it.</a:t>
            </a:r>
          </a:p>
          <a:p>
            <a:endParaRPr lang="en-US" baseline="0" dirty="0" smtClean="0"/>
          </a:p>
          <a:p>
            <a:r>
              <a:rPr lang="en-US" baseline="0" dirty="0" smtClean="0"/>
              <a:t>The Entity Framework abstracts the database away from the application by providing sets of entities with which to work.  Instead of talking to the database, the application developer speaks “entities” and the framework manages all of the database communications on behalf of the developer.</a:t>
            </a:r>
          </a:p>
        </p:txBody>
      </p:sp>
      <p:sp>
        <p:nvSpPr>
          <p:cNvPr id="4" name="Slide Number Placeholder 3"/>
          <p:cNvSpPr>
            <a:spLocks noGrp="1"/>
          </p:cNvSpPr>
          <p:nvPr>
            <p:ph type="sldNum" sz="quarter" idx="10"/>
          </p:nvPr>
        </p:nvSpPr>
        <p:spPr/>
        <p:txBody>
          <a:bodyPr/>
          <a:lstStyle/>
          <a:p>
            <a:fld id="{E18F9282-D0A8-4FC3-8EA8-B416BA51AD58}" type="slidenum">
              <a:rPr lang="en-US" smtClean="0"/>
              <a:pPr/>
              <a:t>10</a:t>
            </a:fld>
            <a:endParaRPr lang="en-US"/>
          </a:p>
        </p:txBody>
      </p:sp>
    </p:spTree>
    <p:extLst>
      <p:ext uri="{BB962C8B-B14F-4D97-AF65-F5344CB8AC3E}">
        <p14:creationId xmlns:p14="http://schemas.microsoft.com/office/powerpoint/2010/main" val="10027381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12</a:t>
            </a:fld>
            <a:endParaRPr lang="en-US" dirty="0"/>
          </a:p>
        </p:txBody>
      </p:sp>
    </p:spTree>
    <p:extLst>
      <p:ext uri="{BB962C8B-B14F-4D97-AF65-F5344CB8AC3E}">
        <p14:creationId xmlns:p14="http://schemas.microsoft.com/office/powerpoint/2010/main" val="36551210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grpSp>
        <p:nvGrpSpPr>
          <p:cNvPr id="5" name="Group 4"/>
          <p:cNvGrpSpPr/>
          <p:nvPr userDrawn="1"/>
        </p:nvGrpSpPr>
        <p:grpSpPr>
          <a:xfrm>
            <a:off x="519113" y="241940"/>
            <a:ext cx="2411374" cy="387798"/>
            <a:chOff x="517525" y="5956427"/>
            <a:chExt cx="1489796" cy="775597"/>
          </a:xfrm>
        </p:grpSpPr>
        <p:sp>
          <p:nvSpPr>
            <p:cNvPr id="6" name="TextBox 5"/>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8" name="Rectangle 7"/>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216348348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2130852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43398239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57641709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6176761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grpSp>
        <p:nvGrpSpPr>
          <p:cNvPr id="4" name="Group 3"/>
          <p:cNvGrpSpPr/>
          <p:nvPr userDrawn="1"/>
        </p:nvGrpSpPr>
        <p:grpSpPr>
          <a:xfrm>
            <a:off x="9264689" y="6225727"/>
            <a:ext cx="2411374" cy="387798"/>
            <a:chOff x="517525" y="5956427"/>
            <a:chExt cx="1489796" cy="775597"/>
          </a:xfrm>
        </p:grpSpPr>
        <p:sp>
          <p:nvSpPr>
            <p:cNvPr id="5" name="TextBox 4"/>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6" name="Rectangle 5"/>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3900536183"/>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2012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54992266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grpSp>
        <p:nvGrpSpPr>
          <p:cNvPr id="6" name="Group 5"/>
          <p:cNvGrpSpPr/>
          <p:nvPr userDrawn="1"/>
        </p:nvGrpSpPr>
        <p:grpSpPr>
          <a:xfrm>
            <a:off x="519113" y="241940"/>
            <a:ext cx="2411374" cy="387798"/>
            <a:chOff x="517525" y="5956427"/>
            <a:chExt cx="1489796" cy="775597"/>
          </a:xfrm>
        </p:grpSpPr>
        <p:sp>
          <p:nvSpPr>
            <p:cNvPr id="8" name="TextBox 7"/>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9" name="Rectangle 8"/>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3517780638"/>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392964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89672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4344988"/>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78997337"/>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50502823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0064851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97639121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grpSp>
        <p:nvGrpSpPr>
          <p:cNvPr id="8" name="Group 7"/>
          <p:cNvGrpSpPr/>
          <p:nvPr userDrawn="1"/>
        </p:nvGrpSpPr>
        <p:grpSpPr>
          <a:xfrm>
            <a:off x="517525" y="6335971"/>
            <a:ext cx="1768475" cy="276999"/>
            <a:chOff x="517525" y="5956427"/>
            <a:chExt cx="1768475" cy="276999"/>
          </a:xfrm>
        </p:grpSpPr>
        <p:sp>
          <p:nvSpPr>
            <p:cNvPr id="9" name="TextBox 8"/>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10" name="Rectangle 9"/>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59759503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grpSp>
        <p:nvGrpSpPr>
          <p:cNvPr id="4" name="Group 3"/>
          <p:cNvGrpSpPr/>
          <p:nvPr userDrawn="1"/>
        </p:nvGrpSpPr>
        <p:grpSpPr>
          <a:xfrm>
            <a:off x="517525" y="6335971"/>
            <a:ext cx="1768475" cy="276999"/>
            <a:chOff x="517525" y="5956427"/>
            <a:chExt cx="1768475" cy="276999"/>
          </a:xfrm>
        </p:grpSpPr>
        <p:sp>
          <p:nvSpPr>
            <p:cNvPr id="5" name="TextBox 4"/>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6" name="Rectangle 5"/>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183387018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423089825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06082" y="2883795"/>
            <a:ext cx="2453963" cy="2309611"/>
          </a:xfrm>
          <a:custGeom>
            <a:avLst/>
            <a:gdLst>
              <a:gd name="T0" fmla="*/ 1137 w 1313"/>
              <a:gd name="T1" fmla="*/ 396 h 1238"/>
              <a:gd name="T2" fmla="*/ 1185 w 1313"/>
              <a:gd name="T3" fmla="*/ 553 h 1238"/>
              <a:gd name="T4" fmla="*/ 1069 w 1313"/>
              <a:gd name="T5" fmla="*/ 567 h 1238"/>
              <a:gd name="T6" fmla="*/ 960 w 1313"/>
              <a:gd name="T7" fmla="*/ 445 h 1238"/>
              <a:gd name="T8" fmla="*/ 960 w 1313"/>
              <a:gd name="T9" fmla="*/ 284 h 1238"/>
              <a:gd name="T10" fmla="*/ 1144 w 1313"/>
              <a:gd name="T11" fmla="*/ 219 h 1238"/>
              <a:gd name="T12" fmla="*/ 1245 w 1313"/>
              <a:gd name="T13" fmla="*/ 346 h 1238"/>
              <a:gd name="T14" fmla="*/ 1258 w 1313"/>
              <a:gd name="T15" fmla="*/ 463 h 1238"/>
              <a:gd name="T16" fmla="*/ 1198 w 1313"/>
              <a:gd name="T17" fmla="*/ 341 h 1238"/>
              <a:gd name="T18" fmla="*/ 800 w 1313"/>
              <a:gd name="T19" fmla="*/ 175 h 1238"/>
              <a:gd name="T20" fmla="*/ 834 w 1313"/>
              <a:gd name="T21" fmla="*/ 405 h 1238"/>
              <a:gd name="T22" fmla="*/ 659 w 1313"/>
              <a:gd name="T23" fmla="*/ 320 h 1238"/>
              <a:gd name="T24" fmla="*/ 677 w 1313"/>
              <a:gd name="T25" fmla="*/ 159 h 1238"/>
              <a:gd name="T26" fmla="*/ 798 w 1313"/>
              <a:gd name="T27" fmla="*/ 52 h 1238"/>
              <a:gd name="T28" fmla="*/ 958 w 1313"/>
              <a:gd name="T29" fmla="*/ 52 h 1238"/>
              <a:gd name="T30" fmla="*/ 1024 w 1313"/>
              <a:gd name="T31" fmla="*/ 236 h 1238"/>
              <a:gd name="T32" fmla="*/ 941 w 1313"/>
              <a:gd name="T33" fmla="*/ 366 h 1238"/>
              <a:gd name="T34" fmla="*/ 912 w 1313"/>
              <a:gd name="T35" fmla="*/ 123 h 1238"/>
              <a:gd name="T36" fmla="*/ 0 w 1313"/>
              <a:gd name="T37" fmla="*/ 451 h 1238"/>
              <a:gd name="T38" fmla="*/ 179 w 1313"/>
              <a:gd name="T39" fmla="*/ 451 h 1238"/>
              <a:gd name="T40" fmla="*/ 264 w 1313"/>
              <a:gd name="T41" fmla="*/ 451 h 1238"/>
              <a:gd name="T42" fmla="*/ 349 w 1313"/>
              <a:gd name="T43" fmla="*/ 451 h 1238"/>
              <a:gd name="T44" fmla="*/ 434 w 1313"/>
              <a:gd name="T45" fmla="*/ 451 h 1238"/>
              <a:gd name="T46" fmla="*/ 519 w 1313"/>
              <a:gd name="T47" fmla="*/ 451 h 1238"/>
              <a:gd name="T48" fmla="*/ 604 w 1313"/>
              <a:gd name="T49" fmla="*/ 451 h 1238"/>
              <a:gd name="T50" fmla="*/ 690 w 1313"/>
              <a:gd name="T51" fmla="*/ 451 h 1238"/>
              <a:gd name="T52" fmla="*/ 775 w 1313"/>
              <a:gd name="T53" fmla="*/ 451 h 1238"/>
              <a:gd name="T54" fmla="*/ 682 w 1313"/>
              <a:gd name="T55" fmla="*/ 949 h 1238"/>
              <a:gd name="T56" fmla="*/ 703 w 1313"/>
              <a:gd name="T57" fmla="*/ 1069 h 1238"/>
              <a:gd name="T58" fmla="*/ 377 w 1313"/>
              <a:gd name="T59" fmla="*/ 1196 h 1238"/>
              <a:gd name="T60" fmla="*/ 357 w 1313"/>
              <a:gd name="T61" fmla="*/ 1090 h 1238"/>
              <a:gd name="T62" fmla="*/ 540 w 1313"/>
              <a:gd name="T63" fmla="*/ 1196 h 1238"/>
              <a:gd name="T64" fmla="*/ 519 w 1313"/>
              <a:gd name="T65" fmla="*/ 949 h 1238"/>
              <a:gd name="T66" fmla="*/ 357 w 1313"/>
              <a:gd name="T67" fmla="*/ 949 h 1238"/>
              <a:gd name="T68" fmla="*/ 194 w 1313"/>
              <a:gd name="T69" fmla="*/ 949 h 1238"/>
              <a:gd name="T70" fmla="*/ 52 w 1313"/>
              <a:gd name="T71" fmla="*/ 1090 h 1238"/>
              <a:gd name="T72" fmla="*/ 845 w 1313"/>
              <a:gd name="T73" fmla="*/ 1196 h 1238"/>
              <a:gd name="T74" fmla="*/ 845 w 1313"/>
              <a:gd name="T75" fmla="*/ 808 h 1238"/>
              <a:gd name="T76" fmla="*/ 682 w 1313"/>
              <a:gd name="T77" fmla="*/ 808 h 1238"/>
              <a:gd name="T78" fmla="*/ 519 w 1313"/>
              <a:gd name="T79" fmla="*/ 808 h 1238"/>
              <a:gd name="T80" fmla="*/ 357 w 1313"/>
              <a:gd name="T81" fmla="*/ 808 h 1238"/>
              <a:gd name="T82" fmla="*/ 194 w 1313"/>
              <a:gd name="T83" fmla="*/ 808 h 1238"/>
              <a:gd name="T84" fmla="*/ 845 w 1313"/>
              <a:gd name="T85" fmla="*/ 668 h 1238"/>
              <a:gd name="T86" fmla="*/ 682 w 1313"/>
              <a:gd name="T87" fmla="*/ 668 h 1238"/>
              <a:gd name="T88" fmla="*/ 519 w 1313"/>
              <a:gd name="T89" fmla="*/ 668 h 1238"/>
              <a:gd name="T90" fmla="*/ 357 w 1313"/>
              <a:gd name="T91" fmla="*/ 668 h 1238"/>
              <a:gd name="T92" fmla="*/ 194 w 1313"/>
              <a:gd name="T93" fmla="*/ 668 h 1238"/>
              <a:gd name="T94" fmla="*/ 718 w 1313"/>
              <a:gd name="T95" fmla="*/ 493 h 1238"/>
              <a:gd name="T96" fmla="*/ 633 w 1313"/>
              <a:gd name="T97" fmla="*/ 493 h 1238"/>
              <a:gd name="T98" fmla="*/ 548 w 1313"/>
              <a:gd name="T99" fmla="*/ 493 h 1238"/>
              <a:gd name="T100" fmla="*/ 463 w 1313"/>
              <a:gd name="T101" fmla="*/ 493 h 1238"/>
              <a:gd name="T102" fmla="*/ 378 w 1313"/>
              <a:gd name="T103" fmla="*/ 493 h 1238"/>
              <a:gd name="T104" fmla="*/ 292 w 1313"/>
              <a:gd name="T105" fmla="*/ 493 h 1238"/>
              <a:gd name="T106" fmla="*/ 207 w 1313"/>
              <a:gd name="T107" fmla="*/ 493 h 1238"/>
              <a:gd name="T108" fmla="*/ 122 w 1313"/>
              <a:gd name="T109" fmla="*/ 493 h 1238"/>
              <a:gd name="T110" fmla="*/ 775 w 1313"/>
              <a:gd name="T111" fmla="*/ 493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13" h="1238">
                <a:moveTo>
                  <a:pt x="1137" y="396"/>
                </a:moveTo>
                <a:cubicBezTo>
                  <a:pt x="1150" y="411"/>
                  <a:pt x="1150" y="433"/>
                  <a:pt x="1136" y="447"/>
                </a:cubicBezTo>
                <a:cubicBezTo>
                  <a:pt x="1120" y="461"/>
                  <a:pt x="1097" y="459"/>
                  <a:pt x="1084" y="444"/>
                </a:cubicBezTo>
                <a:cubicBezTo>
                  <a:pt x="1071" y="429"/>
                  <a:pt x="1071" y="407"/>
                  <a:pt x="1087" y="393"/>
                </a:cubicBezTo>
                <a:cubicBezTo>
                  <a:pt x="1102" y="379"/>
                  <a:pt x="1124" y="382"/>
                  <a:pt x="1137" y="396"/>
                </a:cubicBezTo>
                <a:close/>
                <a:moveTo>
                  <a:pt x="1258" y="463"/>
                </a:moveTo>
                <a:cubicBezTo>
                  <a:pt x="1255" y="475"/>
                  <a:pt x="1246" y="494"/>
                  <a:pt x="1234" y="509"/>
                </a:cubicBezTo>
                <a:cubicBezTo>
                  <a:pt x="1260" y="555"/>
                  <a:pt x="1260" y="555"/>
                  <a:pt x="1260" y="555"/>
                </a:cubicBezTo>
                <a:cubicBezTo>
                  <a:pt x="1254" y="560"/>
                  <a:pt x="1228" y="584"/>
                  <a:pt x="1228" y="584"/>
                </a:cubicBezTo>
                <a:cubicBezTo>
                  <a:pt x="1185" y="553"/>
                  <a:pt x="1185" y="553"/>
                  <a:pt x="1185" y="553"/>
                </a:cubicBezTo>
                <a:cubicBezTo>
                  <a:pt x="1184" y="555"/>
                  <a:pt x="1184" y="555"/>
                  <a:pt x="1184" y="555"/>
                </a:cubicBezTo>
                <a:cubicBezTo>
                  <a:pt x="1174" y="561"/>
                  <a:pt x="1154" y="568"/>
                  <a:pt x="1136" y="571"/>
                </a:cubicBezTo>
                <a:cubicBezTo>
                  <a:pt x="1121" y="623"/>
                  <a:pt x="1121" y="623"/>
                  <a:pt x="1121" y="623"/>
                </a:cubicBezTo>
                <a:cubicBezTo>
                  <a:pt x="1113" y="621"/>
                  <a:pt x="1078" y="619"/>
                  <a:pt x="1078" y="619"/>
                </a:cubicBezTo>
                <a:cubicBezTo>
                  <a:pt x="1069" y="567"/>
                  <a:pt x="1069" y="567"/>
                  <a:pt x="1069" y="567"/>
                </a:cubicBezTo>
                <a:cubicBezTo>
                  <a:pt x="1057" y="564"/>
                  <a:pt x="1036" y="556"/>
                  <a:pt x="1022" y="545"/>
                </a:cubicBezTo>
                <a:cubicBezTo>
                  <a:pt x="975" y="570"/>
                  <a:pt x="975" y="570"/>
                  <a:pt x="975" y="570"/>
                </a:cubicBezTo>
                <a:cubicBezTo>
                  <a:pt x="970" y="565"/>
                  <a:pt x="946" y="538"/>
                  <a:pt x="946" y="538"/>
                </a:cubicBezTo>
                <a:cubicBezTo>
                  <a:pt x="976" y="495"/>
                  <a:pt x="976" y="495"/>
                  <a:pt x="976" y="495"/>
                </a:cubicBezTo>
                <a:cubicBezTo>
                  <a:pt x="971" y="484"/>
                  <a:pt x="961" y="464"/>
                  <a:pt x="960" y="445"/>
                </a:cubicBezTo>
                <a:cubicBezTo>
                  <a:pt x="909" y="430"/>
                  <a:pt x="909" y="430"/>
                  <a:pt x="909" y="430"/>
                </a:cubicBezTo>
                <a:cubicBezTo>
                  <a:pt x="908" y="422"/>
                  <a:pt x="910" y="387"/>
                  <a:pt x="910" y="387"/>
                </a:cubicBezTo>
                <a:cubicBezTo>
                  <a:pt x="963" y="377"/>
                  <a:pt x="963" y="377"/>
                  <a:pt x="963" y="377"/>
                </a:cubicBezTo>
                <a:cubicBezTo>
                  <a:pt x="971" y="350"/>
                  <a:pt x="972" y="349"/>
                  <a:pt x="986" y="330"/>
                </a:cubicBezTo>
                <a:cubicBezTo>
                  <a:pt x="960" y="284"/>
                  <a:pt x="960" y="284"/>
                  <a:pt x="960" y="284"/>
                </a:cubicBezTo>
                <a:cubicBezTo>
                  <a:pt x="966" y="279"/>
                  <a:pt x="992" y="255"/>
                  <a:pt x="992" y="255"/>
                </a:cubicBezTo>
                <a:cubicBezTo>
                  <a:pt x="1036" y="285"/>
                  <a:pt x="1036" y="285"/>
                  <a:pt x="1036" y="285"/>
                </a:cubicBezTo>
                <a:cubicBezTo>
                  <a:pt x="1047" y="279"/>
                  <a:pt x="1066" y="271"/>
                  <a:pt x="1085" y="270"/>
                </a:cubicBezTo>
                <a:cubicBezTo>
                  <a:pt x="1100" y="218"/>
                  <a:pt x="1100" y="218"/>
                  <a:pt x="1100" y="218"/>
                </a:cubicBezTo>
                <a:cubicBezTo>
                  <a:pt x="1107" y="218"/>
                  <a:pt x="1144" y="219"/>
                  <a:pt x="1144" y="219"/>
                </a:cubicBezTo>
                <a:cubicBezTo>
                  <a:pt x="1153" y="273"/>
                  <a:pt x="1153" y="273"/>
                  <a:pt x="1153" y="273"/>
                </a:cubicBezTo>
                <a:cubicBezTo>
                  <a:pt x="1180" y="281"/>
                  <a:pt x="1182" y="280"/>
                  <a:pt x="1199" y="295"/>
                </a:cubicBezTo>
                <a:cubicBezTo>
                  <a:pt x="1245" y="270"/>
                  <a:pt x="1245" y="270"/>
                  <a:pt x="1245" y="270"/>
                </a:cubicBezTo>
                <a:cubicBezTo>
                  <a:pt x="1251" y="276"/>
                  <a:pt x="1274" y="301"/>
                  <a:pt x="1274" y="301"/>
                </a:cubicBezTo>
                <a:cubicBezTo>
                  <a:pt x="1245" y="346"/>
                  <a:pt x="1245" y="346"/>
                  <a:pt x="1245" y="346"/>
                </a:cubicBezTo>
                <a:cubicBezTo>
                  <a:pt x="1251" y="355"/>
                  <a:pt x="1259" y="376"/>
                  <a:pt x="1262" y="395"/>
                </a:cubicBezTo>
                <a:cubicBezTo>
                  <a:pt x="1313" y="409"/>
                  <a:pt x="1313" y="409"/>
                  <a:pt x="1313" y="409"/>
                </a:cubicBezTo>
                <a:cubicBezTo>
                  <a:pt x="1312" y="417"/>
                  <a:pt x="1311" y="453"/>
                  <a:pt x="1311" y="453"/>
                </a:cubicBezTo>
                <a:cubicBezTo>
                  <a:pt x="1259" y="462"/>
                  <a:pt x="1259" y="462"/>
                  <a:pt x="1259" y="462"/>
                </a:cubicBezTo>
                <a:lnTo>
                  <a:pt x="1258" y="463"/>
                </a:lnTo>
                <a:close/>
                <a:moveTo>
                  <a:pt x="1198" y="341"/>
                </a:moveTo>
                <a:cubicBezTo>
                  <a:pt x="1154" y="292"/>
                  <a:pt x="1079" y="288"/>
                  <a:pt x="1031" y="331"/>
                </a:cubicBezTo>
                <a:cubicBezTo>
                  <a:pt x="982" y="376"/>
                  <a:pt x="978" y="450"/>
                  <a:pt x="1023" y="499"/>
                </a:cubicBezTo>
                <a:cubicBezTo>
                  <a:pt x="1066" y="547"/>
                  <a:pt x="1141" y="551"/>
                  <a:pt x="1190" y="507"/>
                </a:cubicBezTo>
                <a:cubicBezTo>
                  <a:pt x="1238" y="464"/>
                  <a:pt x="1242" y="389"/>
                  <a:pt x="1198" y="341"/>
                </a:cubicBezTo>
                <a:close/>
                <a:moveTo>
                  <a:pt x="800" y="175"/>
                </a:moveTo>
                <a:cubicBezTo>
                  <a:pt x="784" y="190"/>
                  <a:pt x="784" y="212"/>
                  <a:pt x="797" y="227"/>
                </a:cubicBezTo>
                <a:cubicBezTo>
                  <a:pt x="811" y="241"/>
                  <a:pt x="833" y="244"/>
                  <a:pt x="849" y="229"/>
                </a:cubicBezTo>
                <a:cubicBezTo>
                  <a:pt x="863" y="216"/>
                  <a:pt x="863" y="194"/>
                  <a:pt x="850" y="179"/>
                </a:cubicBezTo>
                <a:cubicBezTo>
                  <a:pt x="837" y="164"/>
                  <a:pt x="815" y="162"/>
                  <a:pt x="800" y="175"/>
                </a:cubicBezTo>
                <a:close/>
                <a:moveTo>
                  <a:pt x="941" y="366"/>
                </a:moveTo>
                <a:cubicBezTo>
                  <a:pt x="898" y="336"/>
                  <a:pt x="898" y="336"/>
                  <a:pt x="898" y="336"/>
                </a:cubicBezTo>
                <a:cubicBezTo>
                  <a:pt x="897" y="337"/>
                  <a:pt x="897" y="337"/>
                  <a:pt x="897" y="337"/>
                </a:cubicBezTo>
                <a:cubicBezTo>
                  <a:pt x="887" y="344"/>
                  <a:pt x="867" y="351"/>
                  <a:pt x="849" y="353"/>
                </a:cubicBezTo>
                <a:cubicBezTo>
                  <a:pt x="834" y="405"/>
                  <a:pt x="834" y="405"/>
                  <a:pt x="834" y="405"/>
                </a:cubicBezTo>
                <a:cubicBezTo>
                  <a:pt x="826" y="404"/>
                  <a:pt x="791" y="402"/>
                  <a:pt x="791" y="402"/>
                </a:cubicBezTo>
                <a:cubicBezTo>
                  <a:pt x="782" y="350"/>
                  <a:pt x="782" y="350"/>
                  <a:pt x="782" y="350"/>
                </a:cubicBezTo>
                <a:cubicBezTo>
                  <a:pt x="770" y="347"/>
                  <a:pt x="749" y="339"/>
                  <a:pt x="735" y="328"/>
                </a:cubicBezTo>
                <a:cubicBezTo>
                  <a:pt x="688" y="352"/>
                  <a:pt x="688" y="352"/>
                  <a:pt x="688" y="352"/>
                </a:cubicBezTo>
                <a:cubicBezTo>
                  <a:pt x="683" y="347"/>
                  <a:pt x="659" y="320"/>
                  <a:pt x="659" y="320"/>
                </a:cubicBezTo>
                <a:cubicBezTo>
                  <a:pt x="689" y="277"/>
                  <a:pt x="689" y="277"/>
                  <a:pt x="689" y="277"/>
                </a:cubicBezTo>
                <a:cubicBezTo>
                  <a:pt x="684" y="266"/>
                  <a:pt x="675" y="246"/>
                  <a:pt x="673" y="227"/>
                </a:cubicBezTo>
                <a:cubicBezTo>
                  <a:pt x="622" y="213"/>
                  <a:pt x="622" y="213"/>
                  <a:pt x="622" y="213"/>
                </a:cubicBezTo>
                <a:cubicBezTo>
                  <a:pt x="622" y="205"/>
                  <a:pt x="623" y="170"/>
                  <a:pt x="623" y="170"/>
                </a:cubicBezTo>
                <a:cubicBezTo>
                  <a:pt x="677" y="159"/>
                  <a:pt x="677" y="159"/>
                  <a:pt x="677" y="159"/>
                </a:cubicBezTo>
                <a:cubicBezTo>
                  <a:pt x="684" y="133"/>
                  <a:pt x="685" y="132"/>
                  <a:pt x="699" y="113"/>
                </a:cubicBezTo>
                <a:cubicBezTo>
                  <a:pt x="673" y="67"/>
                  <a:pt x="673" y="67"/>
                  <a:pt x="673" y="67"/>
                </a:cubicBezTo>
                <a:cubicBezTo>
                  <a:pt x="679" y="61"/>
                  <a:pt x="705" y="38"/>
                  <a:pt x="705" y="38"/>
                </a:cubicBezTo>
                <a:cubicBezTo>
                  <a:pt x="749" y="67"/>
                  <a:pt x="749" y="67"/>
                  <a:pt x="749" y="67"/>
                </a:cubicBezTo>
                <a:cubicBezTo>
                  <a:pt x="760" y="62"/>
                  <a:pt x="779" y="53"/>
                  <a:pt x="798" y="52"/>
                </a:cubicBezTo>
                <a:cubicBezTo>
                  <a:pt x="814" y="0"/>
                  <a:pt x="814" y="0"/>
                  <a:pt x="814" y="0"/>
                </a:cubicBezTo>
                <a:cubicBezTo>
                  <a:pt x="821" y="1"/>
                  <a:pt x="857" y="1"/>
                  <a:pt x="857" y="1"/>
                </a:cubicBezTo>
                <a:cubicBezTo>
                  <a:pt x="866" y="56"/>
                  <a:pt x="866" y="56"/>
                  <a:pt x="866" y="56"/>
                </a:cubicBezTo>
                <a:cubicBezTo>
                  <a:pt x="893" y="64"/>
                  <a:pt x="895" y="63"/>
                  <a:pt x="913" y="78"/>
                </a:cubicBezTo>
                <a:cubicBezTo>
                  <a:pt x="958" y="52"/>
                  <a:pt x="958" y="52"/>
                  <a:pt x="958" y="52"/>
                </a:cubicBezTo>
                <a:cubicBezTo>
                  <a:pt x="964" y="58"/>
                  <a:pt x="987" y="84"/>
                  <a:pt x="987" y="84"/>
                </a:cubicBezTo>
                <a:cubicBezTo>
                  <a:pt x="958" y="128"/>
                  <a:pt x="958" y="128"/>
                  <a:pt x="958" y="128"/>
                </a:cubicBezTo>
                <a:cubicBezTo>
                  <a:pt x="965" y="138"/>
                  <a:pt x="972" y="158"/>
                  <a:pt x="976" y="177"/>
                </a:cubicBezTo>
                <a:cubicBezTo>
                  <a:pt x="1026" y="191"/>
                  <a:pt x="1026" y="191"/>
                  <a:pt x="1026" y="191"/>
                </a:cubicBezTo>
                <a:cubicBezTo>
                  <a:pt x="1025" y="199"/>
                  <a:pt x="1024" y="236"/>
                  <a:pt x="1024" y="236"/>
                </a:cubicBezTo>
                <a:cubicBezTo>
                  <a:pt x="972" y="245"/>
                  <a:pt x="972" y="245"/>
                  <a:pt x="972" y="245"/>
                </a:cubicBezTo>
                <a:cubicBezTo>
                  <a:pt x="971" y="246"/>
                  <a:pt x="971" y="246"/>
                  <a:pt x="971" y="246"/>
                </a:cubicBezTo>
                <a:cubicBezTo>
                  <a:pt x="968" y="257"/>
                  <a:pt x="959" y="277"/>
                  <a:pt x="947" y="292"/>
                </a:cubicBezTo>
                <a:cubicBezTo>
                  <a:pt x="973" y="337"/>
                  <a:pt x="973" y="337"/>
                  <a:pt x="973" y="337"/>
                </a:cubicBezTo>
                <a:cubicBezTo>
                  <a:pt x="967" y="343"/>
                  <a:pt x="941" y="366"/>
                  <a:pt x="941" y="366"/>
                </a:cubicBezTo>
                <a:close/>
                <a:moveTo>
                  <a:pt x="912" y="123"/>
                </a:moveTo>
                <a:cubicBezTo>
                  <a:pt x="867" y="74"/>
                  <a:pt x="792" y="71"/>
                  <a:pt x="745" y="114"/>
                </a:cubicBezTo>
                <a:cubicBezTo>
                  <a:pt x="695" y="158"/>
                  <a:pt x="692" y="233"/>
                  <a:pt x="736" y="282"/>
                </a:cubicBezTo>
                <a:cubicBezTo>
                  <a:pt x="779" y="330"/>
                  <a:pt x="854" y="334"/>
                  <a:pt x="903" y="289"/>
                </a:cubicBezTo>
                <a:cubicBezTo>
                  <a:pt x="951" y="246"/>
                  <a:pt x="955" y="171"/>
                  <a:pt x="912" y="123"/>
                </a:cubicBezTo>
                <a:close/>
                <a:moveTo>
                  <a:pt x="775" y="451"/>
                </a:moveTo>
                <a:cubicBezTo>
                  <a:pt x="897" y="451"/>
                  <a:pt x="897" y="451"/>
                  <a:pt x="897" y="451"/>
                </a:cubicBezTo>
                <a:cubicBezTo>
                  <a:pt x="897" y="1238"/>
                  <a:pt x="897" y="1238"/>
                  <a:pt x="897" y="1238"/>
                </a:cubicBezTo>
                <a:cubicBezTo>
                  <a:pt x="0" y="1238"/>
                  <a:pt x="0" y="1238"/>
                  <a:pt x="0" y="1238"/>
                </a:cubicBezTo>
                <a:cubicBezTo>
                  <a:pt x="0" y="451"/>
                  <a:pt x="0" y="451"/>
                  <a:pt x="0" y="451"/>
                </a:cubicBezTo>
                <a:cubicBezTo>
                  <a:pt x="122" y="451"/>
                  <a:pt x="122" y="451"/>
                  <a:pt x="122" y="451"/>
                </a:cubicBezTo>
                <a:cubicBezTo>
                  <a:pt x="122" y="441"/>
                  <a:pt x="122" y="441"/>
                  <a:pt x="122" y="441"/>
                </a:cubicBezTo>
                <a:cubicBezTo>
                  <a:pt x="122" y="425"/>
                  <a:pt x="135" y="412"/>
                  <a:pt x="150" y="412"/>
                </a:cubicBezTo>
                <a:cubicBezTo>
                  <a:pt x="166" y="412"/>
                  <a:pt x="179" y="425"/>
                  <a:pt x="179" y="441"/>
                </a:cubicBezTo>
                <a:cubicBezTo>
                  <a:pt x="179" y="451"/>
                  <a:pt x="179" y="451"/>
                  <a:pt x="179" y="451"/>
                </a:cubicBezTo>
                <a:cubicBezTo>
                  <a:pt x="207" y="451"/>
                  <a:pt x="207" y="451"/>
                  <a:pt x="207" y="451"/>
                </a:cubicBezTo>
                <a:cubicBezTo>
                  <a:pt x="207" y="441"/>
                  <a:pt x="207" y="441"/>
                  <a:pt x="207" y="441"/>
                </a:cubicBezTo>
                <a:cubicBezTo>
                  <a:pt x="207" y="425"/>
                  <a:pt x="220" y="412"/>
                  <a:pt x="235" y="412"/>
                </a:cubicBezTo>
                <a:cubicBezTo>
                  <a:pt x="251" y="412"/>
                  <a:pt x="264" y="425"/>
                  <a:pt x="264" y="441"/>
                </a:cubicBezTo>
                <a:cubicBezTo>
                  <a:pt x="264" y="451"/>
                  <a:pt x="264" y="451"/>
                  <a:pt x="264" y="451"/>
                </a:cubicBezTo>
                <a:cubicBezTo>
                  <a:pt x="292" y="451"/>
                  <a:pt x="292" y="451"/>
                  <a:pt x="292" y="451"/>
                </a:cubicBezTo>
                <a:cubicBezTo>
                  <a:pt x="292" y="441"/>
                  <a:pt x="292" y="441"/>
                  <a:pt x="292" y="441"/>
                </a:cubicBezTo>
                <a:cubicBezTo>
                  <a:pt x="292" y="425"/>
                  <a:pt x="305" y="412"/>
                  <a:pt x="321" y="412"/>
                </a:cubicBezTo>
                <a:cubicBezTo>
                  <a:pt x="336" y="412"/>
                  <a:pt x="349" y="425"/>
                  <a:pt x="349" y="441"/>
                </a:cubicBezTo>
                <a:cubicBezTo>
                  <a:pt x="349" y="451"/>
                  <a:pt x="349" y="451"/>
                  <a:pt x="349" y="451"/>
                </a:cubicBezTo>
                <a:cubicBezTo>
                  <a:pt x="378" y="451"/>
                  <a:pt x="378" y="451"/>
                  <a:pt x="378" y="451"/>
                </a:cubicBezTo>
                <a:cubicBezTo>
                  <a:pt x="378" y="441"/>
                  <a:pt x="378" y="441"/>
                  <a:pt x="378" y="441"/>
                </a:cubicBezTo>
                <a:cubicBezTo>
                  <a:pt x="378" y="425"/>
                  <a:pt x="390" y="412"/>
                  <a:pt x="406" y="412"/>
                </a:cubicBezTo>
                <a:cubicBezTo>
                  <a:pt x="421" y="412"/>
                  <a:pt x="434" y="425"/>
                  <a:pt x="434" y="441"/>
                </a:cubicBezTo>
                <a:cubicBezTo>
                  <a:pt x="434" y="451"/>
                  <a:pt x="434" y="451"/>
                  <a:pt x="434" y="451"/>
                </a:cubicBezTo>
                <a:cubicBezTo>
                  <a:pt x="463" y="451"/>
                  <a:pt x="463" y="451"/>
                  <a:pt x="463" y="451"/>
                </a:cubicBezTo>
                <a:cubicBezTo>
                  <a:pt x="463" y="441"/>
                  <a:pt x="463" y="441"/>
                  <a:pt x="463" y="441"/>
                </a:cubicBezTo>
                <a:cubicBezTo>
                  <a:pt x="463" y="425"/>
                  <a:pt x="475" y="412"/>
                  <a:pt x="491" y="412"/>
                </a:cubicBezTo>
                <a:cubicBezTo>
                  <a:pt x="507" y="412"/>
                  <a:pt x="519" y="425"/>
                  <a:pt x="519" y="441"/>
                </a:cubicBezTo>
                <a:cubicBezTo>
                  <a:pt x="519" y="451"/>
                  <a:pt x="519" y="451"/>
                  <a:pt x="519" y="451"/>
                </a:cubicBezTo>
                <a:cubicBezTo>
                  <a:pt x="548" y="451"/>
                  <a:pt x="548" y="451"/>
                  <a:pt x="548" y="451"/>
                </a:cubicBezTo>
                <a:cubicBezTo>
                  <a:pt x="548" y="441"/>
                  <a:pt x="548" y="441"/>
                  <a:pt x="548" y="441"/>
                </a:cubicBezTo>
                <a:cubicBezTo>
                  <a:pt x="548" y="425"/>
                  <a:pt x="561" y="412"/>
                  <a:pt x="576" y="412"/>
                </a:cubicBezTo>
                <a:cubicBezTo>
                  <a:pt x="592" y="412"/>
                  <a:pt x="604" y="425"/>
                  <a:pt x="604" y="441"/>
                </a:cubicBezTo>
                <a:cubicBezTo>
                  <a:pt x="604" y="451"/>
                  <a:pt x="604" y="451"/>
                  <a:pt x="604" y="451"/>
                </a:cubicBezTo>
                <a:cubicBezTo>
                  <a:pt x="633" y="451"/>
                  <a:pt x="633" y="451"/>
                  <a:pt x="633" y="451"/>
                </a:cubicBezTo>
                <a:cubicBezTo>
                  <a:pt x="633" y="441"/>
                  <a:pt x="633" y="441"/>
                  <a:pt x="633" y="441"/>
                </a:cubicBezTo>
                <a:cubicBezTo>
                  <a:pt x="633" y="425"/>
                  <a:pt x="646" y="412"/>
                  <a:pt x="661" y="412"/>
                </a:cubicBezTo>
                <a:cubicBezTo>
                  <a:pt x="677" y="412"/>
                  <a:pt x="690" y="425"/>
                  <a:pt x="690" y="441"/>
                </a:cubicBezTo>
                <a:cubicBezTo>
                  <a:pt x="690" y="451"/>
                  <a:pt x="690" y="451"/>
                  <a:pt x="690" y="451"/>
                </a:cubicBezTo>
                <a:cubicBezTo>
                  <a:pt x="718" y="451"/>
                  <a:pt x="718" y="451"/>
                  <a:pt x="718" y="451"/>
                </a:cubicBezTo>
                <a:cubicBezTo>
                  <a:pt x="718" y="441"/>
                  <a:pt x="718" y="441"/>
                  <a:pt x="718" y="441"/>
                </a:cubicBezTo>
                <a:cubicBezTo>
                  <a:pt x="718" y="425"/>
                  <a:pt x="731" y="412"/>
                  <a:pt x="747" y="412"/>
                </a:cubicBezTo>
                <a:cubicBezTo>
                  <a:pt x="762" y="412"/>
                  <a:pt x="775" y="425"/>
                  <a:pt x="775" y="441"/>
                </a:cubicBezTo>
                <a:lnTo>
                  <a:pt x="775" y="451"/>
                </a:lnTo>
                <a:close/>
                <a:moveTo>
                  <a:pt x="682" y="949"/>
                </a:moveTo>
                <a:cubicBezTo>
                  <a:pt x="540" y="949"/>
                  <a:pt x="540" y="949"/>
                  <a:pt x="540" y="949"/>
                </a:cubicBezTo>
                <a:cubicBezTo>
                  <a:pt x="540" y="1069"/>
                  <a:pt x="540" y="1069"/>
                  <a:pt x="540" y="1069"/>
                </a:cubicBezTo>
                <a:cubicBezTo>
                  <a:pt x="682" y="1069"/>
                  <a:pt x="682" y="1069"/>
                  <a:pt x="682" y="1069"/>
                </a:cubicBezTo>
                <a:lnTo>
                  <a:pt x="682" y="949"/>
                </a:lnTo>
                <a:close/>
                <a:moveTo>
                  <a:pt x="703" y="1069"/>
                </a:moveTo>
                <a:cubicBezTo>
                  <a:pt x="845" y="1069"/>
                  <a:pt x="845" y="1069"/>
                  <a:pt x="845" y="1069"/>
                </a:cubicBezTo>
                <a:cubicBezTo>
                  <a:pt x="845" y="949"/>
                  <a:pt x="845" y="949"/>
                  <a:pt x="845" y="949"/>
                </a:cubicBezTo>
                <a:cubicBezTo>
                  <a:pt x="703" y="949"/>
                  <a:pt x="703" y="949"/>
                  <a:pt x="703" y="949"/>
                </a:cubicBezTo>
                <a:lnTo>
                  <a:pt x="703" y="1069"/>
                </a:lnTo>
                <a:close/>
                <a:moveTo>
                  <a:pt x="377" y="1196"/>
                </a:moveTo>
                <a:cubicBezTo>
                  <a:pt x="519" y="1196"/>
                  <a:pt x="519" y="1196"/>
                  <a:pt x="519" y="1196"/>
                </a:cubicBezTo>
                <a:cubicBezTo>
                  <a:pt x="519" y="1090"/>
                  <a:pt x="519" y="1090"/>
                  <a:pt x="519" y="1090"/>
                </a:cubicBezTo>
                <a:cubicBezTo>
                  <a:pt x="377" y="1090"/>
                  <a:pt x="377" y="1090"/>
                  <a:pt x="377" y="1090"/>
                </a:cubicBezTo>
                <a:lnTo>
                  <a:pt x="377" y="1196"/>
                </a:lnTo>
                <a:close/>
                <a:moveTo>
                  <a:pt x="357" y="1090"/>
                </a:moveTo>
                <a:cubicBezTo>
                  <a:pt x="215" y="1090"/>
                  <a:pt x="215" y="1090"/>
                  <a:pt x="215" y="1090"/>
                </a:cubicBezTo>
                <a:cubicBezTo>
                  <a:pt x="215" y="1196"/>
                  <a:pt x="215" y="1196"/>
                  <a:pt x="215" y="1196"/>
                </a:cubicBezTo>
                <a:cubicBezTo>
                  <a:pt x="357" y="1196"/>
                  <a:pt x="357" y="1196"/>
                  <a:pt x="357" y="1196"/>
                </a:cubicBezTo>
                <a:lnTo>
                  <a:pt x="357" y="1090"/>
                </a:lnTo>
                <a:close/>
                <a:moveTo>
                  <a:pt x="540" y="1196"/>
                </a:moveTo>
                <a:cubicBezTo>
                  <a:pt x="682" y="1196"/>
                  <a:pt x="682" y="1196"/>
                  <a:pt x="682" y="1196"/>
                </a:cubicBezTo>
                <a:cubicBezTo>
                  <a:pt x="682" y="1090"/>
                  <a:pt x="682" y="1090"/>
                  <a:pt x="682" y="1090"/>
                </a:cubicBezTo>
                <a:cubicBezTo>
                  <a:pt x="540" y="1090"/>
                  <a:pt x="540" y="1090"/>
                  <a:pt x="540" y="1090"/>
                </a:cubicBezTo>
                <a:lnTo>
                  <a:pt x="540" y="1196"/>
                </a:lnTo>
                <a:close/>
                <a:moveTo>
                  <a:pt x="519" y="949"/>
                </a:moveTo>
                <a:cubicBezTo>
                  <a:pt x="377" y="949"/>
                  <a:pt x="377" y="949"/>
                  <a:pt x="377" y="949"/>
                </a:cubicBezTo>
                <a:cubicBezTo>
                  <a:pt x="377" y="1069"/>
                  <a:pt x="377" y="1069"/>
                  <a:pt x="377" y="1069"/>
                </a:cubicBezTo>
                <a:cubicBezTo>
                  <a:pt x="519" y="1069"/>
                  <a:pt x="519" y="1069"/>
                  <a:pt x="519" y="1069"/>
                </a:cubicBezTo>
                <a:lnTo>
                  <a:pt x="519" y="949"/>
                </a:lnTo>
                <a:close/>
                <a:moveTo>
                  <a:pt x="357" y="949"/>
                </a:moveTo>
                <a:cubicBezTo>
                  <a:pt x="215" y="949"/>
                  <a:pt x="215" y="949"/>
                  <a:pt x="215" y="949"/>
                </a:cubicBezTo>
                <a:cubicBezTo>
                  <a:pt x="215" y="1069"/>
                  <a:pt x="215" y="1069"/>
                  <a:pt x="215" y="1069"/>
                </a:cubicBezTo>
                <a:cubicBezTo>
                  <a:pt x="357" y="1069"/>
                  <a:pt x="357" y="1069"/>
                  <a:pt x="357" y="1069"/>
                </a:cubicBezTo>
                <a:lnTo>
                  <a:pt x="357" y="949"/>
                </a:lnTo>
                <a:close/>
                <a:moveTo>
                  <a:pt x="194" y="949"/>
                </a:moveTo>
                <a:cubicBezTo>
                  <a:pt x="52" y="949"/>
                  <a:pt x="52" y="949"/>
                  <a:pt x="52" y="949"/>
                </a:cubicBezTo>
                <a:cubicBezTo>
                  <a:pt x="52" y="1069"/>
                  <a:pt x="52" y="1069"/>
                  <a:pt x="52" y="1069"/>
                </a:cubicBezTo>
                <a:cubicBezTo>
                  <a:pt x="194" y="1069"/>
                  <a:pt x="194" y="1069"/>
                  <a:pt x="194" y="1069"/>
                </a:cubicBezTo>
                <a:lnTo>
                  <a:pt x="194" y="949"/>
                </a:lnTo>
                <a:close/>
                <a:moveTo>
                  <a:pt x="52" y="1090"/>
                </a:moveTo>
                <a:cubicBezTo>
                  <a:pt x="52" y="1196"/>
                  <a:pt x="52" y="1196"/>
                  <a:pt x="52" y="1196"/>
                </a:cubicBezTo>
                <a:cubicBezTo>
                  <a:pt x="194" y="1196"/>
                  <a:pt x="194" y="1196"/>
                  <a:pt x="194" y="1196"/>
                </a:cubicBezTo>
                <a:cubicBezTo>
                  <a:pt x="194" y="1090"/>
                  <a:pt x="194" y="1090"/>
                  <a:pt x="194" y="1090"/>
                </a:cubicBezTo>
                <a:lnTo>
                  <a:pt x="52" y="1090"/>
                </a:lnTo>
                <a:close/>
                <a:moveTo>
                  <a:pt x="845" y="1196"/>
                </a:moveTo>
                <a:cubicBezTo>
                  <a:pt x="845" y="1090"/>
                  <a:pt x="845" y="1090"/>
                  <a:pt x="845" y="1090"/>
                </a:cubicBezTo>
                <a:cubicBezTo>
                  <a:pt x="703" y="1090"/>
                  <a:pt x="703" y="1090"/>
                  <a:pt x="703" y="1090"/>
                </a:cubicBezTo>
                <a:cubicBezTo>
                  <a:pt x="703" y="1196"/>
                  <a:pt x="703" y="1196"/>
                  <a:pt x="703" y="1196"/>
                </a:cubicBezTo>
                <a:lnTo>
                  <a:pt x="845" y="1196"/>
                </a:lnTo>
                <a:close/>
                <a:moveTo>
                  <a:pt x="845" y="808"/>
                </a:moveTo>
                <a:cubicBezTo>
                  <a:pt x="703" y="808"/>
                  <a:pt x="703" y="808"/>
                  <a:pt x="703" y="808"/>
                </a:cubicBezTo>
                <a:cubicBezTo>
                  <a:pt x="703" y="928"/>
                  <a:pt x="703" y="928"/>
                  <a:pt x="703" y="928"/>
                </a:cubicBezTo>
                <a:cubicBezTo>
                  <a:pt x="845" y="928"/>
                  <a:pt x="845" y="928"/>
                  <a:pt x="845" y="928"/>
                </a:cubicBezTo>
                <a:lnTo>
                  <a:pt x="845" y="808"/>
                </a:lnTo>
                <a:close/>
                <a:moveTo>
                  <a:pt x="682" y="808"/>
                </a:moveTo>
                <a:cubicBezTo>
                  <a:pt x="540" y="808"/>
                  <a:pt x="540" y="808"/>
                  <a:pt x="540" y="808"/>
                </a:cubicBezTo>
                <a:cubicBezTo>
                  <a:pt x="540" y="928"/>
                  <a:pt x="540" y="928"/>
                  <a:pt x="540" y="928"/>
                </a:cubicBezTo>
                <a:cubicBezTo>
                  <a:pt x="682" y="928"/>
                  <a:pt x="682" y="928"/>
                  <a:pt x="682" y="928"/>
                </a:cubicBezTo>
                <a:lnTo>
                  <a:pt x="682" y="808"/>
                </a:lnTo>
                <a:close/>
                <a:moveTo>
                  <a:pt x="519" y="808"/>
                </a:moveTo>
                <a:cubicBezTo>
                  <a:pt x="377" y="808"/>
                  <a:pt x="377" y="808"/>
                  <a:pt x="377" y="808"/>
                </a:cubicBezTo>
                <a:cubicBezTo>
                  <a:pt x="377" y="928"/>
                  <a:pt x="377" y="928"/>
                  <a:pt x="377" y="928"/>
                </a:cubicBezTo>
                <a:cubicBezTo>
                  <a:pt x="519" y="928"/>
                  <a:pt x="519" y="928"/>
                  <a:pt x="519" y="928"/>
                </a:cubicBezTo>
                <a:lnTo>
                  <a:pt x="519" y="808"/>
                </a:lnTo>
                <a:close/>
                <a:moveTo>
                  <a:pt x="357" y="808"/>
                </a:moveTo>
                <a:cubicBezTo>
                  <a:pt x="215" y="808"/>
                  <a:pt x="215" y="808"/>
                  <a:pt x="215" y="808"/>
                </a:cubicBezTo>
                <a:cubicBezTo>
                  <a:pt x="215" y="928"/>
                  <a:pt x="215" y="928"/>
                  <a:pt x="215" y="928"/>
                </a:cubicBezTo>
                <a:cubicBezTo>
                  <a:pt x="357" y="928"/>
                  <a:pt x="357" y="928"/>
                  <a:pt x="357" y="928"/>
                </a:cubicBezTo>
                <a:lnTo>
                  <a:pt x="357" y="808"/>
                </a:lnTo>
                <a:close/>
                <a:moveTo>
                  <a:pt x="194" y="808"/>
                </a:moveTo>
                <a:cubicBezTo>
                  <a:pt x="52" y="808"/>
                  <a:pt x="52" y="808"/>
                  <a:pt x="52" y="808"/>
                </a:cubicBezTo>
                <a:cubicBezTo>
                  <a:pt x="52" y="928"/>
                  <a:pt x="52" y="928"/>
                  <a:pt x="52" y="928"/>
                </a:cubicBezTo>
                <a:cubicBezTo>
                  <a:pt x="194" y="928"/>
                  <a:pt x="194" y="928"/>
                  <a:pt x="194" y="928"/>
                </a:cubicBezTo>
                <a:lnTo>
                  <a:pt x="194" y="808"/>
                </a:lnTo>
                <a:close/>
                <a:moveTo>
                  <a:pt x="845" y="668"/>
                </a:moveTo>
                <a:cubicBezTo>
                  <a:pt x="703" y="668"/>
                  <a:pt x="703" y="668"/>
                  <a:pt x="703" y="668"/>
                </a:cubicBezTo>
                <a:cubicBezTo>
                  <a:pt x="703" y="787"/>
                  <a:pt x="703" y="787"/>
                  <a:pt x="703" y="787"/>
                </a:cubicBezTo>
                <a:cubicBezTo>
                  <a:pt x="845" y="787"/>
                  <a:pt x="845" y="787"/>
                  <a:pt x="845" y="787"/>
                </a:cubicBezTo>
                <a:lnTo>
                  <a:pt x="845" y="668"/>
                </a:lnTo>
                <a:close/>
                <a:moveTo>
                  <a:pt x="682" y="668"/>
                </a:moveTo>
                <a:cubicBezTo>
                  <a:pt x="540" y="668"/>
                  <a:pt x="540" y="668"/>
                  <a:pt x="540" y="668"/>
                </a:cubicBezTo>
                <a:cubicBezTo>
                  <a:pt x="540" y="787"/>
                  <a:pt x="540" y="787"/>
                  <a:pt x="540" y="787"/>
                </a:cubicBezTo>
                <a:cubicBezTo>
                  <a:pt x="682" y="787"/>
                  <a:pt x="682" y="787"/>
                  <a:pt x="682" y="787"/>
                </a:cubicBezTo>
                <a:lnTo>
                  <a:pt x="682" y="668"/>
                </a:lnTo>
                <a:close/>
                <a:moveTo>
                  <a:pt x="519" y="668"/>
                </a:moveTo>
                <a:cubicBezTo>
                  <a:pt x="377" y="668"/>
                  <a:pt x="377" y="668"/>
                  <a:pt x="377" y="668"/>
                </a:cubicBezTo>
                <a:cubicBezTo>
                  <a:pt x="377" y="787"/>
                  <a:pt x="377" y="787"/>
                  <a:pt x="377" y="787"/>
                </a:cubicBezTo>
                <a:cubicBezTo>
                  <a:pt x="519" y="787"/>
                  <a:pt x="519" y="787"/>
                  <a:pt x="519" y="787"/>
                </a:cubicBezTo>
                <a:lnTo>
                  <a:pt x="519" y="668"/>
                </a:lnTo>
                <a:close/>
                <a:moveTo>
                  <a:pt x="357" y="668"/>
                </a:moveTo>
                <a:cubicBezTo>
                  <a:pt x="215" y="668"/>
                  <a:pt x="215" y="668"/>
                  <a:pt x="215" y="668"/>
                </a:cubicBezTo>
                <a:cubicBezTo>
                  <a:pt x="215" y="787"/>
                  <a:pt x="215" y="787"/>
                  <a:pt x="215" y="787"/>
                </a:cubicBezTo>
                <a:cubicBezTo>
                  <a:pt x="357" y="787"/>
                  <a:pt x="357" y="787"/>
                  <a:pt x="357" y="787"/>
                </a:cubicBezTo>
                <a:lnTo>
                  <a:pt x="357" y="668"/>
                </a:lnTo>
                <a:close/>
                <a:moveTo>
                  <a:pt x="194" y="668"/>
                </a:moveTo>
                <a:cubicBezTo>
                  <a:pt x="52" y="668"/>
                  <a:pt x="52" y="668"/>
                  <a:pt x="52" y="668"/>
                </a:cubicBezTo>
                <a:cubicBezTo>
                  <a:pt x="52" y="787"/>
                  <a:pt x="52" y="787"/>
                  <a:pt x="52" y="787"/>
                </a:cubicBezTo>
                <a:cubicBezTo>
                  <a:pt x="194" y="787"/>
                  <a:pt x="194" y="787"/>
                  <a:pt x="194" y="787"/>
                </a:cubicBezTo>
                <a:lnTo>
                  <a:pt x="194" y="668"/>
                </a:lnTo>
                <a:close/>
                <a:moveTo>
                  <a:pt x="775" y="493"/>
                </a:moveTo>
                <a:cubicBezTo>
                  <a:pt x="775" y="511"/>
                  <a:pt x="775" y="511"/>
                  <a:pt x="775" y="511"/>
                </a:cubicBezTo>
                <a:cubicBezTo>
                  <a:pt x="775" y="527"/>
                  <a:pt x="762" y="540"/>
                  <a:pt x="747" y="540"/>
                </a:cubicBezTo>
                <a:cubicBezTo>
                  <a:pt x="731" y="540"/>
                  <a:pt x="718" y="527"/>
                  <a:pt x="718" y="511"/>
                </a:cubicBezTo>
                <a:cubicBezTo>
                  <a:pt x="718" y="493"/>
                  <a:pt x="718" y="493"/>
                  <a:pt x="718" y="493"/>
                </a:cubicBezTo>
                <a:cubicBezTo>
                  <a:pt x="690" y="493"/>
                  <a:pt x="690" y="493"/>
                  <a:pt x="690" y="493"/>
                </a:cubicBezTo>
                <a:cubicBezTo>
                  <a:pt x="690" y="511"/>
                  <a:pt x="690" y="511"/>
                  <a:pt x="690" y="511"/>
                </a:cubicBezTo>
                <a:cubicBezTo>
                  <a:pt x="690" y="527"/>
                  <a:pt x="677" y="540"/>
                  <a:pt x="661" y="540"/>
                </a:cubicBezTo>
                <a:cubicBezTo>
                  <a:pt x="646" y="540"/>
                  <a:pt x="633" y="527"/>
                  <a:pt x="633" y="511"/>
                </a:cubicBezTo>
                <a:cubicBezTo>
                  <a:pt x="633" y="493"/>
                  <a:pt x="633" y="493"/>
                  <a:pt x="633" y="493"/>
                </a:cubicBezTo>
                <a:cubicBezTo>
                  <a:pt x="604" y="493"/>
                  <a:pt x="604" y="493"/>
                  <a:pt x="604" y="493"/>
                </a:cubicBezTo>
                <a:cubicBezTo>
                  <a:pt x="604" y="511"/>
                  <a:pt x="604" y="511"/>
                  <a:pt x="604" y="511"/>
                </a:cubicBezTo>
                <a:cubicBezTo>
                  <a:pt x="604" y="527"/>
                  <a:pt x="592" y="540"/>
                  <a:pt x="576" y="540"/>
                </a:cubicBezTo>
                <a:cubicBezTo>
                  <a:pt x="561" y="540"/>
                  <a:pt x="548" y="527"/>
                  <a:pt x="548" y="511"/>
                </a:cubicBezTo>
                <a:cubicBezTo>
                  <a:pt x="548" y="493"/>
                  <a:pt x="548" y="493"/>
                  <a:pt x="548" y="493"/>
                </a:cubicBezTo>
                <a:cubicBezTo>
                  <a:pt x="519" y="493"/>
                  <a:pt x="519" y="493"/>
                  <a:pt x="519" y="493"/>
                </a:cubicBezTo>
                <a:cubicBezTo>
                  <a:pt x="519" y="511"/>
                  <a:pt x="519" y="511"/>
                  <a:pt x="519" y="511"/>
                </a:cubicBezTo>
                <a:cubicBezTo>
                  <a:pt x="519" y="527"/>
                  <a:pt x="507" y="540"/>
                  <a:pt x="491" y="540"/>
                </a:cubicBezTo>
                <a:cubicBezTo>
                  <a:pt x="475" y="540"/>
                  <a:pt x="463" y="527"/>
                  <a:pt x="463" y="511"/>
                </a:cubicBezTo>
                <a:cubicBezTo>
                  <a:pt x="463" y="493"/>
                  <a:pt x="463" y="493"/>
                  <a:pt x="463" y="493"/>
                </a:cubicBezTo>
                <a:cubicBezTo>
                  <a:pt x="434" y="493"/>
                  <a:pt x="434" y="493"/>
                  <a:pt x="434" y="493"/>
                </a:cubicBezTo>
                <a:cubicBezTo>
                  <a:pt x="434" y="511"/>
                  <a:pt x="434" y="511"/>
                  <a:pt x="434" y="511"/>
                </a:cubicBezTo>
                <a:cubicBezTo>
                  <a:pt x="434" y="527"/>
                  <a:pt x="421" y="540"/>
                  <a:pt x="406" y="540"/>
                </a:cubicBezTo>
                <a:cubicBezTo>
                  <a:pt x="390" y="540"/>
                  <a:pt x="378" y="527"/>
                  <a:pt x="378" y="511"/>
                </a:cubicBezTo>
                <a:cubicBezTo>
                  <a:pt x="378" y="493"/>
                  <a:pt x="378" y="493"/>
                  <a:pt x="378" y="493"/>
                </a:cubicBezTo>
                <a:cubicBezTo>
                  <a:pt x="349" y="493"/>
                  <a:pt x="349" y="493"/>
                  <a:pt x="349" y="493"/>
                </a:cubicBezTo>
                <a:cubicBezTo>
                  <a:pt x="349" y="511"/>
                  <a:pt x="349" y="511"/>
                  <a:pt x="349" y="511"/>
                </a:cubicBezTo>
                <a:cubicBezTo>
                  <a:pt x="349" y="527"/>
                  <a:pt x="336" y="540"/>
                  <a:pt x="321" y="540"/>
                </a:cubicBezTo>
                <a:cubicBezTo>
                  <a:pt x="305" y="540"/>
                  <a:pt x="292" y="527"/>
                  <a:pt x="292" y="511"/>
                </a:cubicBezTo>
                <a:cubicBezTo>
                  <a:pt x="292" y="493"/>
                  <a:pt x="292" y="493"/>
                  <a:pt x="292" y="493"/>
                </a:cubicBezTo>
                <a:cubicBezTo>
                  <a:pt x="264" y="493"/>
                  <a:pt x="264" y="493"/>
                  <a:pt x="264" y="493"/>
                </a:cubicBezTo>
                <a:cubicBezTo>
                  <a:pt x="264" y="511"/>
                  <a:pt x="264" y="511"/>
                  <a:pt x="264" y="511"/>
                </a:cubicBezTo>
                <a:cubicBezTo>
                  <a:pt x="264" y="527"/>
                  <a:pt x="251" y="540"/>
                  <a:pt x="235" y="540"/>
                </a:cubicBezTo>
                <a:cubicBezTo>
                  <a:pt x="220" y="540"/>
                  <a:pt x="207" y="527"/>
                  <a:pt x="207" y="511"/>
                </a:cubicBezTo>
                <a:cubicBezTo>
                  <a:pt x="207" y="493"/>
                  <a:pt x="207" y="493"/>
                  <a:pt x="207" y="493"/>
                </a:cubicBezTo>
                <a:cubicBezTo>
                  <a:pt x="179" y="493"/>
                  <a:pt x="179" y="493"/>
                  <a:pt x="179" y="493"/>
                </a:cubicBezTo>
                <a:cubicBezTo>
                  <a:pt x="179" y="511"/>
                  <a:pt x="179" y="511"/>
                  <a:pt x="179" y="511"/>
                </a:cubicBezTo>
                <a:cubicBezTo>
                  <a:pt x="179" y="527"/>
                  <a:pt x="166" y="540"/>
                  <a:pt x="150" y="540"/>
                </a:cubicBezTo>
                <a:cubicBezTo>
                  <a:pt x="135" y="540"/>
                  <a:pt x="122" y="527"/>
                  <a:pt x="122" y="511"/>
                </a:cubicBezTo>
                <a:cubicBezTo>
                  <a:pt x="122" y="493"/>
                  <a:pt x="122" y="493"/>
                  <a:pt x="122" y="493"/>
                </a:cubicBezTo>
                <a:cubicBezTo>
                  <a:pt x="42" y="493"/>
                  <a:pt x="42" y="493"/>
                  <a:pt x="42" y="493"/>
                </a:cubicBezTo>
                <a:cubicBezTo>
                  <a:pt x="42" y="647"/>
                  <a:pt x="42" y="647"/>
                  <a:pt x="42" y="647"/>
                </a:cubicBezTo>
                <a:cubicBezTo>
                  <a:pt x="855" y="647"/>
                  <a:pt x="855" y="647"/>
                  <a:pt x="855" y="647"/>
                </a:cubicBezTo>
                <a:cubicBezTo>
                  <a:pt x="855" y="493"/>
                  <a:pt x="855" y="493"/>
                  <a:pt x="855" y="493"/>
                </a:cubicBezTo>
                <a:lnTo>
                  <a:pt x="775" y="493"/>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905778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160538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35554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05640138"/>
      </p:ext>
    </p:extLst>
  </p:cSld>
  <p:clrMap bg1="lt1" tx1="dk1" bg2="lt2" tx2="dk2" accent1="accent1" accent2="accent2" accent3="accent3" accent4="accent4" accent5="accent5" accent6="accent6" hlink="hlink" folHlink="folHlink"/>
  <p:sldLayoutIdLst>
    <p:sldLayoutId id="214748378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10.emf"/><Relationship Id="rId5" Type="http://schemas.openxmlformats.org/officeDocument/2006/relationships/oleObject" Target="../embeddings/oleObject4.bin"/><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10.emf"/><Relationship Id="rId5" Type="http://schemas.openxmlformats.org/officeDocument/2006/relationships/oleObject" Target="../embeddings/oleObject5.bin"/><Relationship Id="rId4"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10.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chart" Target="../charts/char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image" Target="../media/image10.emf"/><Relationship Id="rId5" Type="http://schemas.openxmlformats.org/officeDocument/2006/relationships/oleObject" Target="../embeddings/oleObject6.bin"/><Relationship Id="rId4"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5.xml"/><Relationship Id="rId1" Type="http://schemas.openxmlformats.org/officeDocument/2006/relationships/tags" Target="../tags/tag10.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1.xml"/><Relationship Id="rId1" Type="http://schemas.openxmlformats.org/officeDocument/2006/relationships/vmlDrawing" Target="../drawings/vmlDrawing7.vml"/><Relationship Id="rId6" Type="http://schemas.openxmlformats.org/officeDocument/2006/relationships/image" Target="../media/image10.emf"/><Relationship Id="rId5" Type="http://schemas.openxmlformats.org/officeDocument/2006/relationships/oleObject" Target="../embeddings/oleObject7.bin"/><Relationship Id="rId4"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image" Target="../media/image10.emf"/><Relationship Id="rId2" Type="http://schemas.openxmlformats.org/officeDocument/2006/relationships/tags" Target="../tags/tag12.xml"/><Relationship Id="rId1" Type="http://schemas.openxmlformats.org/officeDocument/2006/relationships/vmlDrawing" Target="../drawings/vmlDrawing8.vml"/><Relationship Id="rId6" Type="http://schemas.openxmlformats.org/officeDocument/2006/relationships/oleObject" Target="../embeddings/oleObject8.bin"/><Relationship Id="rId5" Type="http://schemas.openxmlformats.org/officeDocument/2006/relationships/notesSlide" Target="../notesSlides/notesSlide29.xml"/><Relationship Id="rId4"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notesSlide" Target="../notesSlides/notesSlide30.xml"/><Relationship Id="rId13" Type="http://schemas.openxmlformats.org/officeDocument/2006/relationships/hyperlink" Target="http://asp.net/" TargetMode="External"/><Relationship Id="rId3" Type="http://schemas.openxmlformats.org/officeDocument/2006/relationships/tags" Target="../tags/tag15.xml"/><Relationship Id="rId7" Type="http://schemas.openxmlformats.org/officeDocument/2006/relationships/slideLayout" Target="../slideLayouts/slideLayout2.xml"/><Relationship Id="rId12" Type="http://schemas.openxmlformats.org/officeDocument/2006/relationships/image" Target="../media/image1.png"/><Relationship Id="rId2" Type="http://schemas.openxmlformats.org/officeDocument/2006/relationships/tags" Target="../tags/tag14.xml"/><Relationship Id="rId1" Type="http://schemas.openxmlformats.org/officeDocument/2006/relationships/vmlDrawing" Target="../drawings/vmlDrawing9.vml"/><Relationship Id="rId6" Type="http://schemas.openxmlformats.org/officeDocument/2006/relationships/tags" Target="../tags/tag18.xml"/><Relationship Id="rId11" Type="http://schemas.openxmlformats.org/officeDocument/2006/relationships/hyperlink" Target="http://forums.dev.windows.com/" TargetMode="External"/><Relationship Id="rId5" Type="http://schemas.openxmlformats.org/officeDocument/2006/relationships/tags" Target="../tags/tag17.xml"/><Relationship Id="rId15" Type="http://schemas.openxmlformats.org/officeDocument/2006/relationships/hyperlink" Target="http://aspnetwebstack.codeplex.com/" TargetMode="External"/><Relationship Id="rId10" Type="http://schemas.openxmlformats.org/officeDocument/2006/relationships/image" Target="../media/image10.emf"/><Relationship Id="rId4" Type="http://schemas.openxmlformats.org/officeDocument/2006/relationships/tags" Target="../tags/tag16.xml"/><Relationship Id="rId9" Type="http://schemas.openxmlformats.org/officeDocument/2006/relationships/oleObject" Target="../embeddings/oleObject9.bin"/><Relationship Id="rId14" Type="http://schemas.openxmlformats.org/officeDocument/2006/relationships/hyperlink" Target="http://aspnet.uservoice.com/"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0.emf"/><Relationship Id="rId5" Type="http://schemas.openxmlformats.org/officeDocument/2006/relationships/oleObject" Target="../embeddings/oleObject2.bin"/><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10.emf"/><Relationship Id="rId5" Type="http://schemas.openxmlformats.org/officeDocument/2006/relationships/oleObject" Target="../embeddings/oleObject3.bin"/><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WebCamps</a:t>
            </a:r>
            <a:endParaRPr lang="en-US" dirty="0"/>
          </a:p>
        </p:txBody>
      </p:sp>
      <p:grpSp>
        <p:nvGrpSpPr>
          <p:cNvPr id="16" name="Group 15"/>
          <p:cNvGrpSpPr/>
          <p:nvPr/>
        </p:nvGrpSpPr>
        <p:grpSpPr>
          <a:xfrm>
            <a:off x="-1" y="1141412"/>
            <a:ext cx="11676064" cy="1645920"/>
            <a:chOff x="-1" y="1141412"/>
            <a:chExt cx="11676064" cy="1645920"/>
          </a:xfrm>
        </p:grpSpPr>
        <p:sp>
          <p:nvSpPr>
            <p:cNvPr id="4" name="Rectangle 3"/>
            <p:cNvSpPr/>
            <p:nvPr/>
          </p:nvSpPr>
          <p:spPr bwMode="auto">
            <a:xfrm>
              <a:off x="-1" y="1141412"/>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Rectangle 7"/>
            <p:cNvSpPr/>
            <p:nvPr/>
          </p:nvSpPr>
          <p:spPr>
            <a:xfrm>
              <a:off x="3651849" y="1141412"/>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Twitter: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Follow @</a:t>
              </a:r>
              <a:r>
                <a:rPr lang="en-US" sz="2600" spc="-100" dirty="0" err="1">
                  <a:gradFill>
                    <a:gsLst>
                      <a:gs pos="0">
                        <a:srgbClr val="595959"/>
                      </a:gs>
                      <a:gs pos="86000">
                        <a:srgbClr val="595959"/>
                      </a:gs>
                    </a:gsLst>
                    <a:lin ang="5400000" scaled="0"/>
                  </a:gradFill>
                  <a:latin typeface="Segoe UI Light" pitchFamily="34" charset="0"/>
                </a:rPr>
                <a:t>webcamps</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err="1">
                  <a:gradFill>
                    <a:gsLst>
                      <a:gs pos="0">
                        <a:srgbClr val="595959"/>
                      </a:gs>
                      <a:gs pos="86000">
                        <a:srgbClr val="595959"/>
                      </a:gs>
                    </a:gsLst>
                    <a:lin ang="5400000" scaled="0"/>
                  </a:gradFill>
                  <a:latin typeface="Segoe UI Light" pitchFamily="34" charset="0"/>
                </a:rPr>
                <a:t>Hashtag</a:t>
              </a:r>
              <a:r>
                <a:rPr lang="en-US" sz="2600" spc="-100" dirty="0">
                  <a:gradFill>
                    <a:gsLst>
                      <a:gs pos="0">
                        <a:srgbClr val="595959"/>
                      </a:gs>
                      <a:gs pos="86000">
                        <a:srgbClr val="595959"/>
                      </a:gs>
                    </a:gsLst>
                    <a:lin ang="5400000" scaled="0"/>
                  </a:gradFill>
                  <a:latin typeface="Segoe UI Light" pitchFamily="34" charset="0"/>
                </a:rPr>
                <a:t> </a:t>
              </a:r>
              <a:r>
                <a:rPr lang="en-US" sz="2600" spc="-100" dirty="0" smtClean="0">
                  <a:gradFill>
                    <a:gsLst>
                      <a:gs pos="0">
                        <a:srgbClr val="595959"/>
                      </a:gs>
                      <a:gs pos="86000">
                        <a:srgbClr val="595959"/>
                      </a:gs>
                    </a:gsLst>
                    <a:lin ang="5400000" scaled="0"/>
                  </a:gradFill>
                  <a:latin typeface="Segoe UI Light" pitchFamily="34" charset="0"/>
                </a:rPr>
                <a:t>#</a:t>
              </a:r>
              <a:r>
                <a:rPr lang="en-US" sz="2600" spc="-100" dirty="0" err="1" smtClean="0">
                  <a:gradFill>
                    <a:gsLst>
                      <a:gs pos="0">
                        <a:srgbClr val="595959"/>
                      </a:gs>
                      <a:gs pos="86000">
                        <a:srgbClr val="595959"/>
                      </a:gs>
                    </a:gsLst>
                    <a:lin ang="5400000" scaled="0"/>
                  </a:gradFill>
                  <a:latin typeface="Segoe UI Light" pitchFamily="34" charset="0"/>
                </a:rPr>
                <a:t>devcamps</a:t>
              </a:r>
              <a:endParaRPr lang="en-US" sz="2600" spc="-100" dirty="0">
                <a:gradFill>
                  <a:gsLst>
                    <a:gs pos="0">
                      <a:srgbClr val="595959"/>
                    </a:gs>
                    <a:gs pos="86000">
                      <a:srgbClr val="595959"/>
                    </a:gs>
                  </a:gsLst>
                  <a:lin ang="5400000" scaled="0"/>
                </a:gradFill>
                <a:latin typeface="Segoe UI Light" pitchFamily="34" charset="0"/>
              </a:endParaRPr>
            </a:p>
            <a:p>
              <a:pPr marL="3175" lvl="0" defTabSz="914363">
                <a:lnSpc>
                  <a:spcPct val="90000"/>
                </a:lnSpc>
                <a:spcBef>
                  <a:spcPts val="600"/>
                </a:spcBef>
                <a:buSzPct val="80000"/>
              </a:pPr>
              <a:r>
                <a:rPr lang="en-US" sz="2600" spc="-100" dirty="0" smtClean="0">
                  <a:gradFill>
                    <a:gsLst>
                      <a:gs pos="0">
                        <a:srgbClr val="595959"/>
                      </a:gs>
                      <a:gs pos="86000">
                        <a:srgbClr val="595959"/>
                      </a:gs>
                    </a:gsLst>
                    <a:lin ang="5400000" scaled="0"/>
                  </a:gradFill>
                  <a:latin typeface="Segoe UI Light" pitchFamily="34" charset="0"/>
                </a:rPr>
                <a:t>SPEAKER NAME </a:t>
              </a:r>
              <a:r>
                <a:rPr lang="en-US" sz="2600" spc="-100" smtClean="0">
                  <a:gradFill>
                    <a:gsLst>
                      <a:gs pos="0">
                        <a:srgbClr val="595959"/>
                      </a:gs>
                      <a:gs pos="86000">
                        <a:srgbClr val="595959"/>
                      </a:gs>
                    </a:gsLst>
                    <a:lin ang="5400000" scaled="0"/>
                  </a:gradFill>
                  <a:latin typeface="Segoe UI Light" pitchFamily="34" charset="0"/>
                </a:rPr>
                <a:t>| </a:t>
              </a:r>
              <a:r>
                <a:rPr lang="en-US" sz="2600" spc="-100" smtClean="0">
                  <a:gradFill>
                    <a:gsLst>
                      <a:gs pos="0">
                        <a:srgbClr val="595959"/>
                      </a:gs>
                      <a:gs pos="86000">
                        <a:srgbClr val="595959"/>
                      </a:gs>
                    </a:gsLst>
                    <a:lin ang="5400000" scaled="0"/>
                  </a:gradFill>
                  <a:latin typeface="Segoe UI Light" pitchFamily="34" charset="0"/>
                </a:rPr>
                <a:t>@SPEAKERHANDLE</a:t>
              </a:r>
              <a:endParaRPr lang="en-US" sz="2600" spc="-100" dirty="0">
                <a:gradFill>
                  <a:gsLst>
                    <a:gs pos="0">
                      <a:srgbClr val="595959"/>
                    </a:gs>
                    <a:gs pos="86000">
                      <a:srgbClr val="595959"/>
                    </a:gs>
                  </a:gsLst>
                  <a:lin ang="5400000" scaled="0"/>
                </a:gradFill>
                <a:latin typeface="Segoe UI Light" pitchFamily="34" charset="0"/>
              </a:endParaRPr>
            </a:p>
          </p:txBody>
        </p:sp>
        <p:sp>
          <p:nvSpPr>
            <p:cNvPr id="9" name="Freeform 13"/>
            <p:cNvSpPr>
              <a:spLocks noEditPoints="1"/>
            </p:cNvSpPr>
            <p:nvPr/>
          </p:nvSpPr>
          <p:spPr bwMode="black">
            <a:xfrm>
              <a:off x="1198380" y="1141414"/>
              <a:ext cx="1933123" cy="1645918"/>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grpSp>
        <p:nvGrpSpPr>
          <p:cNvPr id="17" name="Group 16"/>
          <p:cNvGrpSpPr/>
          <p:nvPr/>
        </p:nvGrpSpPr>
        <p:grpSpPr>
          <a:xfrm>
            <a:off x="-1" y="2872740"/>
            <a:ext cx="11681814" cy="1645920"/>
            <a:chOff x="-1" y="2872740"/>
            <a:chExt cx="11681814" cy="1645920"/>
          </a:xfrm>
        </p:grpSpPr>
        <p:sp>
          <p:nvSpPr>
            <p:cNvPr id="5" name="Rectangle 4"/>
            <p:cNvSpPr/>
            <p:nvPr/>
          </p:nvSpPr>
          <p:spPr bwMode="auto">
            <a:xfrm>
              <a:off x="-1" y="2872740"/>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 name="Freeform 166"/>
            <p:cNvSpPr>
              <a:spLocks noEditPoints="1"/>
            </p:cNvSpPr>
            <p:nvPr/>
          </p:nvSpPr>
          <p:spPr bwMode="black">
            <a:xfrm>
              <a:off x="1307544" y="2996848"/>
              <a:ext cx="1434068" cy="1388936"/>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a:xfrm>
              <a:off x="3643911" y="2872740"/>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Website: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http://www.devcamps.ms/web</a:t>
              </a:r>
            </a:p>
          </p:txBody>
        </p:sp>
        <p:pic>
          <p:nvPicPr>
            <p:cNvPr id="13"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361067" y="2872740"/>
              <a:ext cx="2320746" cy="1645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8" name="Group 17"/>
          <p:cNvGrpSpPr/>
          <p:nvPr/>
        </p:nvGrpSpPr>
        <p:grpSpPr>
          <a:xfrm>
            <a:off x="-1" y="4604068"/>
            <a:ext cx="11681814" cy="1645920"/>
            <a:chOff x="-1" y="4604068"/>
            <a:chExt cx="11681814" cy="1645920"/>
          </a:xfrm>
        </p:grpSpPr>
        <p:sp>
          <p:nvSpPr>
            <p:cNvPr id="6" name="Rectangle 5"/>
            <p:cNvSpPr/>
            <p:nvPr/>
          </p:nvSpPr>
          <p:spPr bwMode="auto">
            <a:xfrm>
              <a:off x="-1" y="4604068"/>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Rectangle 11"/>
            <p:cNvSpPr/>
            <p:nvPr/>
          </p:nvSpPr>
          <p:spPr>
            <a:xfrm>
              <a:off x="3657599" y="4604068"/>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What are web camps?</a:t>
              </a:r>
            </a:p>
            <a:p>
              <a:pPr marL="3175" lvl="0" defTabSz="914363">
                <a:lnSpc>
                  <a:spcPct val="90000"/>
                </a:lnSpc>
                <a:spcBef>
                  <a:spcPts val="600"/>
                </a:spcBef>
                <a:buSzPct val="80000"/>
              </a:pPr>
              <a:r>
                <a:rPr lang="en-US" sz="2000" spc="-100" dirty="0">
                  <a:gradFill>
                    <a:gsLst>
                      <a:gs pos="0">
                        <a:srgbClr val="595959"/>
                      </a:gs>
                      <a:gs pos="86000">
                        <a:srgbClr val="595959"/>
                      </a:gs>
                    </a:gsLst>
                    <a:lin ang="5400000" scaled="0"/>
                  </a:gradFill>
                  <a:latin typeface="Segoe UI Light" pitchFamily="34" charset="0"/>
                </a:rPr>
                <a:t>Web Developer Camps are free, fun, no-fluff events for developers,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by </a:t>
              </a:r>
              <a:r>
                <a:rPr lang="en-US" sz="2000" spc="-100" dirty="0">
                  <a:gradFill>
                    <a:gsLst>
                      <a:gs pos="0">
                        <a:srgbClr val="595959"/>
                      </a:gs>
                      <a:gs pos="86000">
                        <a:srgbClr val="595959"/>
                      </a:gs>
                    </a:gsLst>
                    <a:lin ang="5400000" scaled="0"/>
                  </a:gradFill>
                  <a:latin typeface="Segoe UI Light" pitchFamily="34" charset="0"/>
                </a:rPr>
                <a:t>developers. You learn from experts in a low-key, interactive way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and </a:t>
              </a:r>
              <a:r>
                <a:rPr lang="en-US" sz="2000" spc="-100" dirty="0">
                  <a:gradFill>
                    <a:gsLst>
                      <a:gs pos="0">
                        <a:srgbClr val="595959"/>
                      </a:gs>
                      <a:gs pos="86000">
                        <a:srgbClr val="595959"/>
                      </a:gs>
                    </a:gsLst>
                    <a:lin ang="5400000" scaled="0"/>
                  </a:gradFill>
                  <a:latin typeface="Segoe UI Light" pitchFamily="34" charset="0"/>
                </a:rPr>
                <a:t>then get hands-on time to apply what you’ve learned.</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201" y="5161048"/>
              <a:ext cx="2491812" cy="531960"/>
            </a:xfrm>
            <a:prstGeom prst="rect">
              <a:avLst/>
            </a:prstGeom>
          </p:spPr>
        </p:pic>
      </p:grpSp>
    </p:spTree>
    <p:extLst>
      <p:ext uri="{BB962C8B-B14F-4D97-AF65-F5344CB8AC3E}">
        <p14:creationId xmlns:p14="http://schemas.microsoft.com/office/powerpoint/2010/main" val="2643128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Unobtrusive Validation</a:t>
            </a:r>
            <a:endParaRPr lang="en-US" dirty="0"/>
          </a:p>
        </p:txBody>
      </p:sp>
      <p:sp>
        <p:nvSpPr>
          <p:cNvPr id="2" name="Text Placeholder 1"/>
          <p:cNvSpPr>
            <a:spLocks noGrp="1"/>
          </p:cNvSpPr>
          <p:nvPr>
            <p:ph type="body" idx="1"/>
          </p:nvPr>
        </p:nvSpPr>
        <p:spPr>
          <a:xfrm>
            <a:off x="519113" y="1226201"/>
            <a:ext cx="5486400" cy="664797"/>
          </a:xfrm>
        </p:spPr>
        <p:txBody>
          <a:bodyPr/>
          <a:lstStyle/>
          <a:p>
            <a:r>
              <a:rPr lang="en-US" sz="2400" dirty="0" smtClean="0"/>
              <a:t>The old way uses lots of JavaScript and HTML code that’s not very clean</a:t>
            </a:r>
            <a:endParaRPr lang="en-US" sz="2400" dirty="0"/>
          </a:p>
        </p:txBody>
      </p:sp>
      <p:sp>
        <p:nvSpPr>
          <p:cNvPr id="5" name="Text Placeholder 4"/>
          <p:cNvSpPr>
            <a:spLocks noGrp="1"/>
          </p:cNvSpPr>
          <p:nvPr>
            <p:ph type="body" sz="quarter" idx="3"/>
          </p:nvPr>
        </p:nvSpPr>
        <p:spPr>
          <a:xfrm>
            <a:off x="6181725" y="1226201"/>
            <a:ext cx="5486400" cy="664797"/>
          </a:xfrm>
        </p:spPr>
        <p:txBody>
          <a:bodyPr/>
          <a:lstStyle/>
          <a:p>
            <a:r>
              <a:rPr lang="en-US" sz="2400" dirty="0" smtClean="0"/>
              <a:t>The new way uses a lot less JavaScript and makes use of HTML5 semantic attributes</a:t>
            </a:r>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987" y="2042919"/>
            <a:ext cx="5611008" cy="277216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5277" y="2095314"/>
            <a:ext cx="5611008" cy="1333686"/>
          </a:xfrm>
          <a:prstGeom prst="rect">
            <a:avLst/>
          </a:prstGeom>
        </p:spPr>
      </p:pic>
    </p:spTree>
    <p:extLst>
      <p:ext uri="{BB962C8B-B14F-4D97-AF65-F5344CB8AC3E}">
        <p14:creationId xmlns:p14="http://schemas.microsoft.com/office/powerpoint/2010/main" val="1569928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1000"/>
                            </p:stCondLst>
                            <p:childTnLst>
                              <p:par>
                                <p:cTn id="12" presetID="10" presetClass="entr" presetSubtype="0" fill="hold" grpId="0" nodeType="afterEffect">
                                  <p:stCondLst>
                                    <p:cond delay="50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500"/>
                                        <p:tgtEl>
                                          <p:spTgt spid="5">
                                            <p:txEl>
                                              <p:pRg st="0" end="0"/>
                                            </p:txEl>
                                          </p:spTgt>
                                        </p:tgtEl>
                                      </p:cBhvr>
                                    </p:animEffect>
                                  </p:childTnLst>
                                </p:cTn>
                              </p:par>
                              <p:par>
                                <p:cTn id="15" presetID="10" presetClass="entr" presetSubtype="0" fill="hold"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Web </a:t>
            </a:r>
            <a:r>
              <a:rPr lang="en-US" dirty="0" err="1" smtClean="0"/>
              <a:t>Froms</a:t>
            </a:r>
            <a:endParaRPr lang="en-US" dirty="0"/>
          </a:p>
        </p:txBody>
      </p:sp>
      <p:sp>
        <p:nvSpPr>
          <p:cNvPr id="5" name="Text Placeholder 4"/>
          <p:cNvSpPr>
            <a:spLocks noGrp="1"/>
          </p:cNvSpPr>
          <p:nvPr>
            <p:ph type="body" sz="quarter" idx="10"/>
          </p:nvPr>
        </p:nvSpPr>
        <p:spPr/>
        <p:txBody>
          <a:bodyPr/>
          <a:lstStyle/>
          <a:p>
            <a:r>
              <a:rPr lang="en-US" dirty="0" smtClean="0"/>
              <a:t>demo</a:t>
            </a:r>
            <a:endParaRPr lang="en-US" dirty="0"/>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0309757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42362748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766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Web Pages</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31894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519112" y="6363586"/>
            <a:ext cx="1766888" cy="207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Autofit/>
          </a:bodyPr>
          <a:lstStyle/>
          <a:p>
            <a:r>
              <a:rPr lang="en-US" dirty="0" smtClean="0"/>
              <a:t>Web Pages – HTML + Razor Syntax</a:t>
            </a:r>
            <a:endParaRPr lang="en-US" dirty="0"/>
          </a:p>
        </p:txBody>
      </p:sp>
      <p:sp>
        <p:nvSpPr>
          <p:cNvPr id="4" name="Rectangle 3"/>
          <p:cNvSpPr/>
          <p:nvPr/>
        </p:nvSpPr>
        <p:spPr bwMode="auto">
          <a:xfrm>
            <a:off x="879902" y="4527299"/>
            <a:ext cx="8935748" cy="200400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5" name="Rectangle 4"/>
          <p:cNvSpPr/>
          <p:nvPr/>
        </p:nvSpPr>
        <p:spPr bwMode="auto">
          <a:xfrm>
            <a:off x="3898929"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Caching</a:t>
            </a:r>
          </a:p>
        </p:txBody>
      </p:sp>
      <p:sp>
        <p:nvSpPr>
          <p:cNvPr id="6" name="Rectangle 5"/>
          <p:cNvSpPr/>
          <p:nvPr/>
        </p:nvSpPr>
        <p:spPr bwMode="auto">
          <a:xfrm>
            <a:off x="948136"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Modules</a:t>
            </a:r>
          </a:p>
        </p:txBody>
      </p:sp>
      <p:sp>
        <p:nvSpPr>
          <p:cNvPr id="7" name="Rectangle 6"/>
          <p:cNvSpPr/>
          <p:nvPr/>
        </p:nvSpPr>
        <p:spPr bwMode="auto">
          <a:xfrm>
            <a:off x="3911208"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Handlers</a:t>
            </a:r>
          </a:p>
        </p:txBody>
      </p:sp>
      <p:sp>
        <p:nvSpPr>
          <p:cNvPr id="8" name="Rectangle 7"/>
          <p:cNvSpPr/>
          <p:nvPr/>
        </p:nvSpPr>
        <p:spPr bwMode="auto">
          <a:xfrm>
            <a:off x="948136" y="578071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Intrinsics</a:t>
            </a:r>
          </a:p>
        </p:txBody>
      </p:sp>
      <p:sp>
        <p:nvSpPr>
          <p:cNvPr id="14" name="Rectangle 13"/>
          <p:cNvSpPr/>
          <p:nvPr/>
        </p:nvSpPr>
        <p:spPr bwMode="auto">
          <a:xfrm>
            <a:off x="6838093" y="521466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Membership</a:t>
            </a:r>
          </a:p>
        </p:txBody>
      </p:sp>
      <p:sp>
        <p:nvSpPr>
          <p:cNvPr id="16" name="Rectangle 15"/>
          <p:cNvSpPr/>
          <p:nvPr/>
        </p:nvSpPr>
        <p:spPr bwMode="auto">
          <a:xfrm>
            <a:off x="6838093"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Etc.</a:t>
            </a:r>
          </a:p>
        </p:txBody>
      </p:sp>
      <p:sp>
        <p:nvSpPr>
          <p:cNvPr id="17" name="TextBox 28"/>
          <p:cNvSpPr txBox="1"/>
          <p:nvPr/>
        </p:nvSpPr>
        <p:spPr>
          <a:xfrm>
            <a:off x="574570" y="4528923"/>
            <a:ext cx="8130153" cy="55399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3000" dirty="0" smtClean="0">
                <a:solidFill>
                  <a:schemeClr val="bg1">
                    <a:alpha val="99000"/>
                  </a:schemeClr>
                </a:solidFill>
              </a:rPr>
              <a:t>ASP.NET Core</a:t>
            </a:r>
            <a:endParaRPr lang="en-US" sz="3000" dirty="0">
              <a:solidFill>
                <a:schemeClr val="bg1">
                  <a:alpha val="99000"/>
                </a:schemeClr>
              </a:solidFill>
            </a:endParaRPr>
          </a:p>
        </p:txBody>
      </p:sp>
      <p:sp>
        <p:nvSpPr>
          <p:cNvPr id="28" name="Rectangle 27"/>
          <p:cNvSpPr/>
          <p:nvPr/>
        </p:nvSpPr>
        <p:spPr>
          <a:xfrm>
            <a:off x="879902" y="2659310"/>
            <a:ext cx="4124455" cy="17684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Forms</a:t>
            </a:r>
            <a:endParaRPr lang="en-US" dirty="0">
              <a:gradFill>
                <a:gsLst>
                  <a:gs pos="0">
                    <a:srgbClr val="FFFFFF"/>
                  </a:gs>
                  <a:gs pos="100000">
                    <a:srgbClr val="FFFFFF"/>
                  </a:gs>
                </a:gsLst>
                <a:lin ang="5400000" scaled="0"/>
              </a:gradFill>
            </a:endParaRPr>
          </a:p>
        </p:txBody>
      </p:sp>
      <p:grpSp>
        <p:nvGrpSpPr>
          <p:cNvPr id="2" name="Group 1"/>
          <p:cNvGrpSpPr/>
          <p:nvPr/>
        </p:nvGrpSpPr>
        <p:grpSpPr>
          <a:xfrm>
            <a:off x="879902" y="1703024"/>
            <a:ext cx="8935748" cy="2732307"/>
            <a:chOff x="879902" y="1703024"/>
            <a:chExt cx="8935748" cy="2732307"/>
          </a:xfrm>
        </p:grpSpPr>
        <p:sp>
          <p:nvSpPr>
            <p:cNvPr id="24" name="Rectangle 23"/>
            <p:cNvSpPr/>
            <p:nvPr/>
          </p:nvSpPr>
          <p:spPr>
            <a:xfrm>
              <a:off x="5075339" y="3449433"/>
              <a:ext cx="3114838" cy="9858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Pages</a:t>
              </a:r>
              <a:endParaRPr lang="en-US" dirty="0">
                <a:gradFill>
                  <a:gsLst>
                    <a:gs pos="0">
                      <a:srgbClr val="FFFFFF"/>
                    </a:gs>
                    <a:gs pos="100000">
                      <a:srgbClr val="FFFFFF"/>
                    </a:gs>
                  </a:gsLst>
                  <a:lin ang="5400000" scaled="0"/>
                </a:gradFill>
              </a:endParaRPr>
            </a:p>
          </p:txBody>
        </p:sp>
        <p:sp>
          <p:nvSpPr>
            <p:cNvPr id="29" name="Rectangle 28"/>
            <p:cNvSpPr/>
            <p:nvPr/>
          </p:nvSpPr>
          <p:spPr>
            <a:xfrm>
              <a:off x="5075339" y="2659310"/>
              <a:ext cx="4740311" cy="7096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Razor View Engine</a:t>
              </a:r>
            </a:p>
          </p:txBody>
        </p:sp>
        <p:sp>
          <p:nvSpPr>
            <p:cNvPr id="40" name="Rectangle 39"/>
            <p:cNvSpPr/>
            <p:nvPr/>
          </p:nvSpPr>
          <p:spPr>
            <a:xfrm>
              <a:off x="879902" y="1703024"/>
              <a:ext cx="8912738" cy="8794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HTML</a:t>
              </a:r>
              <a:endParaRPr lang="en-US"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39887048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Razor Syntax</a:t>
            </a:r>
            <a:endParaRPr lang="en-US" dirty="0"/>
          </a:p>
        </p:txBody>
      </p:sp>
      <p:sp>
        <p:nvSpPr>
          <p:cNvPr id="2" name="Content Placeholder 1"/>
          <p:cNvSpPr>
            <a:spLocks noGrp="1"/>
          </p:cNvSpPr>
          <p:nvPr>
            <p:ph idx="4294967295"/>
          </p:nvPr>
        </p:nvSpPr>
        <p:spPr>
          <a:xfrm>
            <a:off x="517525" y="1619878"/>
            <a:ext cx="11150600" cy="4461946"/>
          </a:xfrm>
        </p:spPr>
        <p:txBody>
          <a:bodyPr>
            <a:noAutofit/>
          </a:bodyPr>
          <a:lstStyle/>
          <a:p>
            <a:pPr marL="0" indent="0" defTabSz="685864">
              <a:spcBef>
                <a:spcPts val="1200"/>
              </a:spcBef>
              <a:buNone/>
            </a:pPr>
            <a:r>
              <a:rPr lang="en-US" sz="2800" dirty="0">
                <a:solidFill>
                  <a:schemeClr val="accent2"/>
                </a:solidFill>
              </a:rPr>
              <a:t>@if (</a:t>
            </a:r>
            <a:r>
              <a:rPr lang="en-US" sz="2800" dirty="0" err="1">
                <a:solidFill>
                  <a:schemeClr val="accent2"/>
                </a:solidFill>
              </a:rPr>
              <a:t>User.Grok</a:t>
            </a:r>
            <a:r>
              <a:rPr lang="en-US" sz="2800" dirty="0">
                <a:solidFill>
                  <a:schemeClr val="accent2"/>
                </a:solidFill>
              </a:rPr>
              <a:t>(Razor)) {</a:t>
            </a:r>
          </a:p>
          <a:p>
            <a:pPr marL="0" indent="0" defTabSz="685864">
              <a:spcBef>
                <a:spcPts val="1200"/>
              </a:spcBef>
              <a:buNone/>
            </a:pPr>
            <a:r>
              <a:rPr lang="en-US" sz="2800" dirty="0">
                <a:solidFill>
                  <a:schemeClr val="accent2"/>
                </a:solidFill>
              </a:rPr>
              <a:t>	&lt;div&gt;w00t!&lt;/div&gt;</a:t>
            </a:r>
          </a:p>
          <a:p>
            <a:pPr marL="0" indent="0" defTabSz="685864">
              <a:spcBef>
                <a:spcPts val="1200"/>
              </a:spcBef>
              <a:buNone/>
            </a:pPr>
            <a:r>
              <a:rPr lang="en-US" sz="2800" dirty="0">
                <a:solidFill>
                  <a:schemeClr val="accent2"/>
                </a:solidFill>
              </a:rPr>
              <a:t>}</a:t>
            </a:r>
          </a:p>
          <a:p>
            <a:pPr marL="259591" lvl="1" indent="0" defTabSz="685864">
              <a:spcBef>
                <a:spcPts val="1200"/>
              </a:spcBef>
              <a:buNone/>
            </a:pPr>
            <a:r>
              <a:rPr lang="en-US" sz="2400" dirty="0"/>
              <a:t>New, Simplified View Engine</a:t>
            </a:r>
          </a:p>
          <a:p>
            <a:pPr marL="259591" lvl="1" indent="0" defTabSz="685864">
              <a:spcBef>
                <a:spcPts val="1200"/>
              </a:spcBef>
              <a:buNone/>
            </a:pPr>
            <a:r>
              <a:rPr lang="en-US" sz="2400" dirty="0"/>
              <a:t>Write fewer lines of code</a:t>
            </a:r>
          </a:p>
          <a:p>
            <a:pPr marL="259591" lvl="1" indent="0" defTabSz="685864">
              <a:spcBef>
                <a:spcPts val="1200"/>
              </a:spcBef>
              <a:buNone/>
            </a:pPr>
            <a:r>
              <a:rPr lang="en-US" sz="2400" dirty="0"/>
              <a:t>More natural mix code and markup</a:t>
            </a:r>
          </a:p>
          <a:p>
            <a:pPr marL="259591" lvl="1" indent="0" defTabSz="685864">
              <a:spcBef>
                <a:spcPts val="1200"/>
              </a:spcBef>
              <a:buNone/>
            </a:pPr>
            <a:r>
              <a:rPr lang="en-US" sz="2400" dirty="0"/>
              <a:t>Helpers save you time</a:t>
            </a:r>
          </a:p>
          <a:p>
            <a:pPr marL="259591" lvl="1" indent="0" defTabSz="685864">
              <a:spcBef>
                <a:spcPts val="1200"/>
              </a:spcBef>
              <a:buNone/>
            </a:pPr>
            <a:r>
              <a:rPr lang="en-US" sz="2400" dirty="0"/>
              <a:t>Compatible with ASP.NET Web Pages in </a:t>
            </a:r>
            <a:r>
              <a:rPr lang="en-US" sz="2400" dirty="0" err="1" smtClean="0"/>
              <a:t>WebMatrix</a:t>
            </a:r>
            <a:endParaRPr lang="en-US" sz="2400" dirty="0"/>
          </a:p>
        </p:txBody>
      </p:sp>
      <p:sp>
        <p:nvSpPr>
          <p:cNvPr id="5" name="Freeform 84"/>
          <p:cNvSpPr>
            <a:spLocks noEditPoints="1"/>
          </p:cNvSpPr>
          <p:nvPr/>
        </p:nvSpPr>
        <p:spPr bwMode="black">
          <a:xfrm>
            <a:off x="9643730" y="3829993"/>
            <a:ext cx="2024395" cy="2419995"/>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244971863"/>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2" y="4834296"/>
            <a:ext cx="12188825" cy="11695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5" name="Rectangle 14"/>
          <p:cNvSpPr/>
          <p:nvPr/>
        </p:nvSpPr>
        <p:spPr bwMode="auto">
          <a:xfrm>
            <a:off x="-1" y="3264873"/>
            <a:ext cx="12188825" cy="139970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0" y="1698670"/>
            <a:ext cx="12188825" cy="138177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a:xfrm>
            <a:off x="519112" y="228600"/>
            <a:ext cx="11149013" cy="664797"/>
          </a:xfrm>
        </p:spPr>
        <p:txBody>
          <a:bodyPr/>
          <a:lstStyle/>
          <a:p>
            <a:r>
              <a:rPr lang="en-US" sz="4800" dirty="0" smtClean="0"/>
              <a:t>Move From Code to Markup Easily with Razor</a:t>
            </a:r>
            <a:endParaRPr lang="en-US" sz="4800" dirty="0"/>
          </a:p>
        </p:txBody>
      </p:sp>
      <p:sp>
        <p:nvSpPr>
          <p:cNvPr id="5" name="TextBox 4"/>
          <p:cNvSpPr txBox="1"/>
          <p:nvPr/>
        </p:nvSpPr>
        <p:spPr>
          <a:xfrm>
            <a:off x="5130025" y="1695450"/>
            <a:ext cx="5686397" cy="1384995"/>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smtClean="0">
                <a:solidFill>
                  <a:schemeClr val="lt1">
                    <a:alpha val="99000"/>
                  </a:schemeClr>
                </a:solidFill>
                <a:latin typeface="Consolas" pitchFamily="49" charset="0"/>
                <a:cs typeface="Consolas" pitchFamily="49" charset="0"/>
              </a:rPr>
              <a:t>   &lt;div&gt;</a:t>
            </a:r>
          </a:p>
          <a:p>
            <a:r>
              <a:rPr lang="en-US" sz="1400" dirty="0" smtClean="0">
                <a:solidFill>
                  <a:schemeClr val="lt1">
                    <a:alpha val="99000"/>
                  </a:schemeClr>
                </a:solidFill>
                <a:latin typeface="Consolas" pitchFamily="49" charset="0"/>
                <a:cs typeface="Consolas" pitchFamily="49" charset="0"/>
              </a:rPr>
              <a:t>     Your name: @name</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&lt;/div&gt;</a:t>
            </a:r>
          </a:p>
          <a:p>
            <a:r>
              <a:rPr lang="en-US" sz="1400" dirty="0" smtClean="0">
                <a:solidFill>
                  <a:schemeClr val="lt1">
                    <a:alpha val="99000"/>
                  </a:schemeClr>
                </a:solidFill>
                <a:latin typeface="Consolas" pitchFamily="49" charset="0"/>
                <a:cs typeface="Consolas" pitchFamily="49" charset="0"/>
              </a:rPr>
              <a:t>}</a:t>
            </a:r>
          </a:p>
        </p:txBody>
      </p:sp>
      <p:sp>
        <p:nvSpPr>
          <p:cNvPr id="6" name="TextBox 5"/>
          <p:cNvSpPr txBox="1"/>
          <p:nvPr/>
        </p:nvSpPr>
        <p:spPr>
          <a:xfrm>
            <a:off x="5127342" y="4834296"/>
            <a:ext cx="5689082"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smtClean="0">
                <a:solidFill>
                  <a:schemeClr val="lt1">
                    <a:alpha val="99000"/>
                  </a:schemeClr>
                </a:solidFill>
                <a:latin typeface="Consolas" pitchFamily="49" charset="0"/>
                <a:cs typeface="Consolas" pitchFamily="49" charset="0"/>
              </a:rPr>
              <a:t>   @: Your name: @name</a:t>
            </a:r>
          </a:p>
          <a:p>
            <a:endParaRPr lang="en-US" sz="1400" dirty="0" smtClean="0">
              <a:solidFill>
                <a:schemeClr val="lt1">
                  <a:alpha val="99000"/>
                </a:schemeClr>
              </a:solidFill>
              <a:latin typeface="Consolas" pitchFamily="49" charset="0"/>
              <a:cs typeface="Consolas" pitchFamily="49" charset="0"/>
            </a:endParaRPr>
          </a:p>
          <a:p>
            <a:r>
              <a:rPr lang="en-US" sz="1400" dirty="0" smtClean="0">
                <a:solidFill>
                  <a:schemeClr val="lt1">
                    <a:alpha val="99000"/>
                  </a:schemeClr>
                </a:solidFill>
                <a:latin typeface="Consolas" pitchFamily="49" charset="0"/>
                <a:cs typeface="Consolas" pitchFamily="49" charset="0"/>
              </a:rPr>
              <a:t>}</a:t>
            </a:r>
          </a:p>
        </p:txBody>
      </p:sp>
      <p:sp>
        <p:nvSpPr>
          <p:cNvPr id="7" name="Rectangle 6"/>
          <p:cNvSpPr/>
          <p:nvPr/>
        </p:nvSpPr>
        <p:spPr>
          <a:xfrm>
            <a:off x="435426" y="4834296"/>
            <a:ext cx="4608230" cy="1077218"/>
          </a:xfrm>
          <a:prstGeom prst="rect">
            <a:avLst/>
          </a:prstGeom>
        </p:spPr>
        <p:txBody>
          <a:bodyPr wrap="square">
            <a:spAutoFit/>
          </a:bodyPr>
          <a:lstStyle/>
          <a:p>
            <a:r>
              <a:rPr lang="en-US" sz="4000" dirty="0">
                <a:solidFill>
                  <a:schemeClr val="accent2">
                    <a:alpha val="99000"/>
                  </a:schemeClr>
                </a:solidFill>
                <a:latin typeface="Segoe UI Light" pitchFamily="34" charset="0"/>
              </a:rPr>
              <a:t>Option 3:</a:t>
            </a:r>
          </a:p>
          <a:p>
            <a:r>
              <a:rPr lang="en-US" dirty="0">
                <a:solidFill>
                  <a:schemeClr val="tx2">
                    <a:alpha val="99000"/>
                  </a:schemeClr>
                </a:solidFill>
                <a:latin typeface="Segoe UI Light" pitchFamily="34" charset="0"/>
              </a:rPr>
              <a:t>Single line of </a:t>
            </a:r>
            <a:r>
              <a:rPr lang="en-US" dirty="0" smtClean="0">
                <a:solidFill>
                  <a:schemeClr val="tx2">
                    <a:alpha val="99000"/>
                  </a:schemeClr>
                </a:solidFill>
                <a:latin typeface="Segoe UI Light" pitchFamily="34" charset="0"/>
              </a:rPr>
              <a:t>output in </a:t>
            </a:r>
            <a:r>
              <a:rPr lang="en-US" dirty="0">
                <a:solidFill>
                  <a:schemeClr val="tx2">
                    <a:alpha val="99000"/>
                  </a:schemeClr>
                </a:solidFill>
                <a:latin typeface="Segoe UI Light" pitchFamily="34" charset="0"/>
              </a:rPr>
              <a:t>markup</a:t>
            </a:r>
          </a:p>
        </p:txBody>
      </p:sp>
      <p:sp>
        <p:nvSpPr>
          <p:cNvPr id="8" name="Rectangle 7"/>
          <p:cNvSpPr/>
          <p:nvPr/>
        </p:nvSpPr>
        <p:spPr>
          <a:xfrm>
            <a:off x="433839" y="1698670"/>
            <a:ext cx="2202847" cy="1077218"/>
          </a:xfrm>
          <a:prstGeom prst="rect">
            <a:avLst/>
          </a:prstGeom>
        </p:spPr>
        <p:txBody>
          <a:bodyPr wrap="none">
            <a:spAutoFit/>
          </a:bodyPr>
          <a:lstStyle/>
          <a:p>
            <a:r>
              <a:rPr lang="en-US" sz="4000" dirty="0">
                <a:solidFill>
                  <a:schemeClr val="accent2">
                    <a:alpha val="99000"/>
                  </a:schemeClr>
                </a:solidFill>
                <a:latin typeface="Segoe UI Light" pitchFamily="34" charset="0"/>
              </a:rPr>
              <a:t>Option 1:</a:t>
            </a:r>
          </a:p>
          <a:p>
            <a:r>
              <a:rPr lang="en-US" dirty="0">
                <a:solidFill>
                  <a:schemeClr val="tx2">
                    <a:alpha val="99000"/>
                  </a:schemeClr>
                </a:solidFill>
                <a:latin typeface="Segoe UI Light" pitchFamily="34" charset="0"/>
              </a:rPr>
              <a:t>HTML Block</a:t>
            </a:r>
          </a:p>
        </p:txBody>
      </p:sp>
      <p:sp>
        <p:nvSpPr>
          <p:cNvPr id="9" name="TextBox 8"/>
          <p:cNvSpPr txBox="1"/>
          <p:nvPr/>
        </p:nvSpPr>
        <p:spPr>
          <a:xfrm>
            <a:off x="5130024" y="3264873"/>
            <a:ext cx="5686400" cy="1384995"/>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smtClean="0">
                <a:solidFill>
                  <a:schemeClr val="lt1">
                    <a:alpha val="99000"/>
                  </a:schemeClr>
                </a:solidFill>
                <a:latin typeface="Consolas" pitchFamily="49" charset="0"/>
                <a:cs typeface="Consolas" pitchFamily="49" charset="0"/>
              </a:rPr>
              <a:t>   &lt;text&gt;</a:t>
            </a:r>
          </a:p>
          <a:p>
            <a:r>
              <a:rPr lang="en-US" sz="1400" dirty="0" smtClean="0">
                <a:solidFill>
                  <a:schemeClr val="lt1">
                    <a:alpha val="99000"/>
                  </a:schemeClr>
                </a:solidFill>
                <a:latin typeface="Consolas" pitchFamily="49" charset="0"/>
                <a:cs typeface="Consolas" pitchFamily="49" charset="0"/>
              </a:rPr>
              <a:t>     Your name: @name</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&lt;/text&gt;</a:t>
            </a:r>
          </a:p>
          <a:p>
            <a:r>
              <a:rPr lang="en-US" sz="1400" dirty="0" smtClean="0">
                <a:solidFill>
                  <a:schemeClr val="lt1">
                    <a:alpha val="99000"/>
                  </a:schemeClr>
                </a:solidFill>
                <a:latin typeface="Consolas" pitchFamily="49" charset="0"/>
                <a:cs typeface="Consolas" pitchFamily="49" charset="0"/>
              </a:rPr>
              <a:t>}</a:t>
            </a:r>
          </a:p>
        </p:txBody>
      </p:sp>
      <p:sp>
        <p:nvSpPr>
          <p:cNvPr id="10" name="Rectangle 9"/>
          <p:cNvSpPr/>
          <p:nvPr/>
        </p:nvSpPr>
        <p:spPr>
          <a:xfrm>
            <a:off x="433838" y="3264873"/>
            <a:ext cx="2202847" cy="1077218"/>
          </a:xfrm>
          <a:prstGeom prst="rect">
            <a:avLst/>
          </a:prstGeom>
        </p:spPr>
        <p:txBody>
          <a:bodyPr wrap="none">
            <a:spAutoFit/>
          </a:bodyPr>
          <a:lstStyle/>
          <a:p>
            <a:r>
              <a:rPr lang="en-US" sz="4000" dirty="0">
                <a:solidFill>
                  <a:schemeClr val="accent2">
                    <a:alpha val="99000"/>
                  </a:schemeClr>
                </a:solidFill>
                <a:latin typeface="Segoe UI Light" pitchFamily="34" charset="0"/>
              </a:rPr>
              <a:t>Option 2:</a:t>
            </a:r>
          </a:p>
          <a:p>
            <a:r>
              <a:rPr lang="en-US" dirty="0">
                <a:solidFill>
                  <a:schemeClr val="tx2">
                    <a:alpha val="99000"/>
                  </a:schemeClr>
                </a:solidFill>
                <a:latin typeface="Segoe UI Light" pitchFamily="34" charset="0"/>
              </a:rPr>
              <a:t>Text Block</a:t>
            </a:r>
          </a:p>
        </p:txBody>
      </p:sp>
    </p:spTree>
    <p:extLst>
      <p:ext uri="{BB962C8B-B14F-4D97-AF65-F5344CB8AC3E}">
        <p14:creationId xmlns:p14="http://schemas.microsoft.com/office/powerpoint/2010/main" val="192992611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Web Pages</a:t>
            </a:r>
            <a:endParaRPr lang="en-US" dirty="0"/>
          </a:p>
        </p:txBody>
      </p:sp>
      <p:sp>
        <p:nvSpPr>
          <p:cNvPr id="5" name="Text Placeholder 4"/>
          <p:cNvSpPr>
            <a:spLocks noGrp="1"/>
          </p:cNvSpPr>
          <p:nvPr>
            <p:ph type="body" sz="quarter" idx="10"/>
          </p:nvPr>
        </p:nvSpPr>
        <p:spPr/>
        <p:txBody>
          <a:bodyPr/>
          <a:lstStyle/>
          <a:p>
            <a:r>
              <a:rPr lang="en-US" dirty="0" smtClean="0"/>
              <a:t>demo</a:t>
            </a:r>
            <a:endParaRPr lang="en-US" dirty="0"/>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03097575"/>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90397857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970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ASP.NET MVC 4</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712729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519112" y="6363586"/>
            <a:ext cx="1766888" cy="207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Autofit/>
          </a:bodyPr>
          <a:lstStyle/>
          <a:p>
            <a:r>
              <a:rPr lang="en-US" dirty="0" smtClean="0"/>
              <a:t>MVC is Another Alternative in the Stack</a:t>
            </a:r>
            <a:endParaRPr lang="en-US" dirty="0"/>
          </a:p>
        </p:txBody>
      </p:sp>
      <p:sp>
        <p:nvSpPr>
          <p:cNvPr id="4" name="Rectangle 3"/>
          <p:cNvSpPr/>
          <p:nvPr/>
        </p:nvSpPr>
        <p:spPr bwMode="auto">
          <a:xfrm>
            <a:off x="879902" y="4527299"/>
            <a:ext cx="8935748" cy="200400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5" name="Rectangle 4"/>
          <p:cNvSpPr/>
          <p:nvPr/>
        </p:nvSpPr>
        <p:spPr bwMode="auto">
          <a:xfrm>
            <a:off x="3898929"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Caching</a:t>
            </a:r>
          </a:p>
        </p:txBody>
      </p:sp>
      <p:sp>
        <p:nvSpPr>
          <p:cNvPr id="6" name="Rectangle 5"/>
          <p:cNvSpPr/>
          <p:nvPr/>
        </p:nvSpPr>
        <p:spPr bwMode="auto">
          <a:xfrm>
            <a:off x="948136"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Modules</a:t>
            </a:r>
          </a:p>
        </p:txBody>
      </p:sp>
      <p:sp>
        <p:nvSpPr>
          <p:cNvPr id="7" name="Rectangle 6"/>
          <p:cNvSpPr/>
          <p:nvPr/>
        </p:nvSpPr>
        <p:spPr bwMode="auto">
          <a:xfrm>
            <a:off x="3911208"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Handlers</a:t>
            </a:r>
          </a:p>
        </p:txBody>
      </p:sp>
      <p:sp>
        <p:nvSpPr>
          <p:cNvPr id="8" name="Rectangle 7"/>
          <p:cNvSpPr/>
          <p:nvPr/>
        </p:nvSpPr>
        <p:spPr bwMode="auto">
          <a:xfrm>
            <a:off x="948136" y="578071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Intrinsics</a:t>
            </a:r>
          </a:p>
        </p:txBody>
      </p:sp>
      <p:sp>
        <p:nvSpPr>
          <p:cNvPr id="14" name="Rectangle 13"/>
          <p:cNvSpPr/>
          <p:nvPr/>
        </p:nvSpPr>
        <p:spPr bwMode="auto">
          <a:xfrm>
            <a:off x="6838093" y="521466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Membership</a:t>
            </a:r>
          </a:p>
        </p:txBody>
      </p:sp>
      <p:sp>
        <p:nvSpPr>
          <p:cNvPr id="16" name="Rectangle 15"/>
          <p:cNvSpPr/>
          <p:nvPr/>
        </p:nvSpPr>
        <p:spPr bwMode="auto">
          <a:xfrm>
            <a:off x="6838093"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Etc.</a:t>
            </a:r>
          </a:p>
        </p:txBody>
      </p:sp>
      <p:sp>
        <p:nvSpPr>
          <p:cNvPr id="17" name="TextBox 28"/>
          <p:cNvSpPr txBox="1"/>
          <p:nvPr/>
        </p:nvSpPr>
        <p:spPr>
          <a:xfrm>
            <a:off x="574570" y="4528923"/>
            <a:ext cx="8130153" cy="55399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3000" dirty="0" smtClean="0">
                <a:solidFill>
                  <a:schemeClr val="bg1">
                    <a:alpha val="99000"/>
                  </a:schemeClr>
                </a:solidFill>
              </a:rPr>
              <a:t>ASP.NET Core</a:t>
            </a:r>
            <a:endParaRPr lang="en-US" sz="3000" dirty="0">
              <a:solidFill>
                <a:schemeClr val="bg1">
                  <a:alpha val="99000"/>
                </a:schemeClr>
              </a:solidFill>
            </a:endParaRPr>
          </a:p>
        </p:txBody>
      </p:sp>
      <p:sp>
        <p:nvSpPr>
          <p:cNvPr id="24" name="Rectangle 23"/>
          <p:cNvSpPr/>
          <p:nvPr/>
        </p:nvSpPr>
        <p:spPr>
          <a:xfrm>
            <a:off x="5075339" y="3449433"/>
            <a:ext cx="3114838" cy="9858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Pages</a:t>
            </a:r>
            <a:endParaRPr lang="en-US" dirty="0">
              <a:gradFill>
                <a:gsLst>
                  <a:gs pos="0">
                    <a:srgbClr val="FFFFFF"/>
                  </a:gs>
                  <a:gs pos="100000">
                    <a:srgbClr val="FFFFFF"/>
                  </a:gs>
                </a:gsLst>
                <a:lin ang="5400000" scaled="0"/>
              </a:gradFill>
            </a:endParaRPr>
          </a:p>
        </p:txBody>
      </p:sp>
      <p:sp>
        <p:nvSpPr>
          <p:cNvPr id="28" name="Rectangle 27"/>
          <p:cNvSpPr/>
          <p:nvPr/>
        </p:nvSpPr>
        <p:spPr>
          <a:xfrm>
            <a:off x="879902" y="2659310"/>
            <a:ext cx="4124455" cy="17684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Forms</a:t>
            </a:r>
            <a:endParaRPr lang="en-US" dirty="0">
              <a:gradFill>
                <a:gsLst>
                  <a:gs pos="0">
                    <a:srgbClr val="FFFFFF"/>
                  </a:gs>
                  <a:gs pos="100000">
                    <a:srgbClr val="FFFFFF"/>
                  </a:gs>
                </a:gsLst>
                <a:lin ang="5400000" scaled="0"/>
              </a:gradFill>
            </a:endParaRPr>
          </a:p>
        </p:txBody>
      </p:sp>
      <p:sp>
        <p:nvSpPr>
          <p:cNvPr id="29" name="Rectangle 28"/>
          <p:cNvSpPr/>
          <p:nvPr/>
        </p:nvSpPr>
        <p:spPr>
          <a:xfrm>
            <a:off x="5075339" y="2659310"/>
            <a:ext cx="4740311" cy="7096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Razor View Engine</a:t>
            </a:r>
          </a:p>
        </p:txBody>
      </p:sp>
      <p:grpSp>
        <p:nvGrpSpPr>
          <p:cNvPr id="2" name="Group 1"/>
          <p:cNvGrpSpPr/>
          <p:nvPr/>
        </p:nvGrpSpPr>
        <p:grpSpPr>
          <a:xfrm>
            <a:off x="8263156" y="3456263"/>
            <a:ext cx="3058968" cy="979067"/>
            <a:chOff x="8263156" y="3456263"/>
            <a:chExt cx="3058968" cy="979067"/>
          </a:xfrm>
        </p:grpSpPr>
        <p:sp>
          <p:nvSpPr>
            <p:cNvPr id="23" name="Rectangle 22"/>
            <p:cNvSpPr/>
            <p:nvPr/>
          </p:nvSpPr>
          <p:spPr>
            <a:xfrm>
              <a:off x="8263156" y="3456263"/>
              <a:ext cx="3058968" cy="9790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MVC</a:t>
              </a:r>
              <a:endParaRPr lang="en-US" dirty="0">
                <a:gradFill>
                  <a:gsLst>
                    <a:gs pos="0">
                      <a:srgbClr val="FFFFFF"/>
                    </a:gs>
                    <a:gs pos="100000">
                      <a:srgbClr val="FFFFFF"/>
                    </a:gs>
                  </a:gsLst>
                  <a:lin ang="5400000" scaled="0"/>
                </a:gradFill>
              </a:endParaRPr>
            </a:p>
          </p:txBody>
        </p:sp>
        <p:sp>
          <p:nvSpPr>
            <p:cNvPr id="38" name="Rectangle 37"/>
            <p:cNvSpPr/>
            <p:nvPr/>
          </p:nvSpPr>
          <p:spPr bwMode="auto">
            <a:xfrm>
              <a:off x="8414918" y="3881611"/>
              <a:ext cx="1400732" cy="45549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rPr>
                <a:t>MVC 4</a:t>
              </a:r>
              <a:endParaRPr lang="en-US" sz="2000" dirty="0">
                <a:gradFill>
                  <a:gsLst>
                    <a:gs pos="0">
                      <a:srgbClr val="FFFFFF"/>
                    </a:gs>
                    <a:gs pos="100000">
                      <a:srgbClr val="FFFFFF"/>
                    </a:gs>
                  </a:gsLst>
                  <a:lin ang="5400000" scaled="0"/>
                </a:gradFill>
              </a:endParaRPr>
            </a:p>
          </p:txBody>
        </p:sp>
      </p:grpSp>
      <p:sp>
        <p:nvSpPr>
          <p:cNvPr id="40" name="Rectangle 39"/>
          <p:cNvSpPr/>
          <p:nvPr/>
        </p:nvSpPr>
        <p:spPr>
          <a:xfrm>
            <a:off x="879902" y="1703024"/>
            <a:ext cx="8912738" cy="8794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HTML</a:t>
            </a:r>
            <a:endParaRPr lang="en-US"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909990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ASP.NET MVC 101</a:t>
            </a:r>
          </a:p>
        </p:txBody>
      </p:sp>
      <p:sp>
        <p:nvSpPr>
          <p:cNvPr id="4" name="Rectangle 3"/>
          <p:cNvSpPr/>
          <p:nvPr/>
        </p:nvSpPr>
        <p:spPr bwMode="auto">
          <a:xfrm>
            <a:off x="4716995" y="1936445"/>
            <a:ext cx="2286000" cy="2286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Controller</a:t>
            </a:r>
          </a:p>
          <a:p>
            <a:pPr algn="ctr" defTabSz="914099" fontAlgn="base">
              <a:spcBef>
                <a:spcPct val="0"/>
              </a:spcBef>
              <a:spcAft>
                <a:spcPct val="0"/>
              </a:spcAft>
            </a:pPr>
            <a:r>
              <a:rPr lang="en-US" dirty="0">
                <a:gradFill>
                  <a:gsLst>
                    <a:gs pos="0">
                      <a:srgbClr val="FFFFFF"/>
                    </a:gs>
                    <a:gs pos="100000">
                      <a:srgbClr val="FFFFFF"/>
                    </a:gs>
                  </a:gsLst>
                  <a:lin ang="5400000" scaled="0"/>
                </a:gradFill>
              </a:rPr>
              <a:t>(Input)</a:t>
            </a:r>
          </a:p>
        </p:txBody>
      </p:sp>
      <p:sp>
        <p:nvSpPr>
          <p:cNvPr id="5" name="Rectangle 4"/>
          <p:cNvSpPr/>
          <p:nvPr/>
        </p:nvSpPr>
        <p:spPr bwMode="auto">
          <a:xfrm>
            <a:off x="8517451" y="1937493"/>
            <a:ext cx="2286000" cy="2286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View</a:t>
            </a:r>
          </a:p>
          <a:p>
            <a:pPr algn="ctr" defTabSz="914099" fontAlgn="base">
              <a:spcBef>
                <a:spcPct val="0"/>
              </a:spcBef>
              <a:spcAft>
                <a:spcPct val="0"/>
              </a:spcAft>
            </a:pPr>
            <a:r>
              <a:rPr lang="en-US" dirty="0">
                <a:gradFill>
                  <a:gsLst>
                    <a:gs pos="0">
                      <a:srgbClr val="FFFFFF"/>
                    </a:gs>
                    <a:gs pos="100000">
                      <a:srgbClr val="FFFFFF"/>
                    </a:gs>
                  </a:gsLst>
                  <a:lin ang="5400000" scaled="0"/>
                </a:gradFill>
              </a:rPr>
              <a:t>(Presentation)</a:t>
            </a:r>
          </a:p>
        </p:txBody>
      </p:sp>
      <p:sp>
        <p:nvSpPr>
          <p:cNvPr id="6" name="Rectangle 5"/>
          <p:cNvSpPr/>
          <p:nvPr/>
        </p:nvSpPr>
        <p:spPr bwMode="auto">
          <a:xfrm>
            <a:off x="1083960" y="1937493"/>
            <a:ext cx="2286000" cy="2286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Model</a:t>
            </a:r>
          </a:p>
          <a:p>
            <a:pPr algn="ctr" defTabSz="914099" fontAlgn="base">
              <a:spcBef>
                <a:spcPct val="0"/>
              </a:spcBef>
              <a:spcAft>
                <a:spcPct val="0"/>
              </a:spcAft>
            </a:pPr>
            <a:r>
              <a:rPr lang="en-US" dirty="0">
                <a:gradFill>
                  <a:gsLst>
                    <a:gs pos="0">
                      <a:srgbClr val="FFFFFF"/>
                    </a:gs>
                    <a:gs pos="100000">
                      <a:srgbClr val="FFFFFF"/>
                    </a:gs>
                  </a:gsLst>
                  <a:lin ang="5400000" scaled="0"/>
                </a:gradFill>
              </a:rPr>
              <a:t>(Data)</a:t>
            </a:r>
          </a:p>
        </p:txBody>
      </p:sp>
      <p:sp>
        <p:nvSpPr>
          <p:cNvPr id="7" name="Right Arrow 6"/>
          <p:cNvSpPr/>
          <p:nvPr/>
        </p:nvSpPr>
        <p:spPr bwMode="auto">
          <a:xfrm>
            <a:off x="3644387" y="2675011"/>
            <a:ext cx="882318" cy="882318"/>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800" dirty="0">
              <a:gradFill>
                <a:gsLst>
                  <a:gs pos="0">
                    <a:srgbClr val="FFFFFF"/>
                  </a:gs>
                  <a:gs pos="100000">
                    <a:srgbClr val="FFFFFF"/>
                  </a:gs>
                </a:gsLst>
                <a:lin ang="5400000" scaled="0"/>
              </a:gradFill>
            </a:endParaRPr>
          </a:p>
        </p:txBody>
      </p:sp>
      <p:sp>
        <p:nvSpPr>
          <p:cNvPr id="8" name="Right Arrow 7"/>
          <p:cNvSpPr/>
          <p:nvPr/>
        </p:nvSpPr>
        <p:spPr bwMode="auto">
          <a:xfrm>
            <a:off x="7301917" y="2675011"/>
            <a:ext cx="882318" cy="882318"/>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8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814022914"/>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89413592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956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6" name="Title 5"/>
          <p:cNvSpPr>
            <a:spLocks noGrp="1"/>
          </p:cNvSpPr>
          <p:nvPr>
            <p:ph type="ctrTitle"/>
          </p:nvPr>
        </p:nvSpPr>
        <p:spPr/>
        <p:txBody>
          <a:bodyPr/>
          <a:lstStyle/>
          <a:p>
            <a:r>
              <a:rPr lang="en-US" dirty="0" smtClean="0"/>
              <a:t>Building Web Sites</a:t>
            </a:r>
            <a:br>
              <a:rPr lang="en-US" dirty="0" smtClean="0"/>
            </a:br>
            <a:r>
              <a:rPr lang="en-US" dirty="0" smtClean="0"/>
              <a:t>Using ASP.NET 4.5</a:t>
            </a:r>
            <a:endParaRPr lang="en-US" dirty="0"/>
          </a:p>
        </p:txBody>
      </p:sp>
    </p:spTree>
    <p:extLst>
      <p:ext uri="{BB962C8B-B14F-4D97-AF65-F5344CB8AC3E}">
        <p14:creationId xmlns:p14="http://schemas.microsoft.com/office/powerpoint/2010/main" val="574643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MVC Works</a:t>
            </a:r>
          </a:p>
        </p:txBody>
      </p:sp>
      <p:sp>
        <p:nvSpPr>
          <p:cNvPr id="3" name="Content Placeholder 1"/>
          <p:cNvSpPr txBox="1">
            <a:spLocks/>
          </p:cNvSpPr>
          <p:nvPr/>
        </p:nvSpPr>
        <p:spPr>
          <a:xfrm>
            <a:off x="527050" y="1121921"/>
            <a:ext cx="11149013" cy="409168"/>
          </a:xfrm>
          <a:prstGeom prst="rect">
            <a:avLst/>
          </a:prstGeom>
        </p:spPr>
        <p:txBody>
          <a:bodyPr vert="horz" wrap="square" lIns="0" tIns="0" rIns="0" bIns="0" rtlCol="0" anchor="ctr">
            <a:noAutofit/>
          </a:bodyPr>
          <a:lstStyle>
            <a:lvl1pPr indent="0" defTabSz="685864">
              <a:lnSpc>
                <a:spcPct val="90000"/>
              </a:lnSpc>
              <a:spcBef>
                <a:spcPts val="1200"/>
              </a:spcBef>
              <a:buSzPct val="80000"/>
              <a:buFont typeface="Arial" pitchFamily="34" charset="0"/>
              <a:buNone/>
              <a:defRPr sz="2800">
                <a:solidFill>
                  <a:schemeClr val="accent2"/>
                </a:solidFill>
              </a:defRPr>
            </a:lvl1pPr>
            <a:lvl2pPr marL="259591" lvl="1" indent="0" defTabSz="685864">
              <a:lnSpc>
                <a:spcPct val="90000"/>
              </a:lnSpc>
              <a:spcBef>
                <a:spcPts val="1200"/>
              </a:spcBef>
              <a:buSzPct val="80000"/>
              <a:buFont typeface="Arial" pitchFamily="34" charset="0"/>
              <a:buNone/>
              <a:defRPr>
                <a:gradFill>
                  <a:gsLst>
                    <a:gs pos="0">
                      <a:srgbClr val="595959"/>
                    </a:gs>
                    <a:gs pos="86000">
                      <a:srgbClr val="595959"/>
                    </a:gs>
                  </a:gsLst>
                  <a:lin ang="5400000" scaled="0"/>
                </a:gradFill>
              </a:defRPr>
            </a:lvl2pPr>
            <a:lvl3pPr marL="1258888" indent="-403225" defTabSz="914363">
              <a:lnSpc>
                <a:spcPct val="90000"/>
              </a:lnSpc>
              <a:spcBef>
                <a:spcPct val="20000"/>
              </a:spcBef>
              <a:buSzPct val="80000"/>
              <a:buFont typeface="Arial" pitchFamily="34" charset="0"/>
              <a:buChar char="•"/>
              <a:defRPr>
                <a:gradFill>
                  <a:gsLst>
                    <a:gs pos="0">
                      <a:srgbClr val="595959"/>
                    </a:gs>
                    <a:gs pos="86000">
                      <a:srgbClr val="595959"/>
                    </a:gs>
                  </a:gsLst>
                  <a:lin ang="5400000" scaled="0"/>
                </a:gradFill>
              </a:defRPr>
            </a:lvl3pPr>
            <a:lvl4pPr marL="1604963" indent="-346075"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dirty="0">
                <a:solidFill>
                  <a:schemeClr val="accent2">
                    <a:alpha val="99000"/>
                  </a:schemeClr>
                </a:solidFill>
                <a:latin typeface="Segoe UI Light" pitchFamily="34" charset="0"/>
              </a:rPr>
              <a:t>What does MVC look like</a:t>
            </a:r>
            <a:r>
              <a:rPr lang="en-US" dirty="0" smtClean="0">
                <a:solidFill>
                  <a:schemeClr val="accent2">
                    <a:alpha val="99000"/>
                  </a:schemeClr>
                </a:solidFill>
                <a:latin typeface="Segoe UI Light" pitchFamily="34" charset="0"/>
              </a:rPr>
              <a:t>?</a:t>
            </a:r>
            <a:endParaRPr lang="en-US" dirty="0">
              <a:solidFill>
                <a:schemeClr val="accent2">
                  <a:alpha val="99000"/>
                </a:schemeClr>
              </a:solidFill>
              <a:latin typeface="Segoe UI Light" pitchFamily="34" charset="0"/>
            </a:endParaRPr>
          </a:p>
        </p:txBody>
      </p:sp>
      <p:grpSp>
        <p:nvGrpSpPr>
          <p:cNvPr id="18" name="Group 17"/>
          <p:cNvGrpSpPr/>
          <p:nvPr/>
        </p:nvGrpSpPr>
        <p:grpSpPr>
          <a:xfrm>
            <a:off x="5751512" y="2676655"/>
            <a:ext cx="685800" cy="1293628"/>
            <a:chOff x="5751512" y="2676655"/>
            <a:chExt cx="685800" cy="1293628"/>
          </a:xfrm>
        </p:grpSpPr>
        <p:sp>
          <p:nvSpPr>
            <p:cNvPr id="16" name="Left Arrow 15"/>
            <p:cNvSpPr/>
            <p:nvPr/>
          </p:nvSpPr>
          <p:spPr bwMode="auto">
            <a:xfrm rot="16200000">
              <a:off x="5447598" y="3161581"/>
              <a:ext cx="1293628" cy="323775"/>
            </a:xfrm>
            <a:prstGeom prst="lef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800" dirty="0">
                <a:gradFill>
                  <a:gsLst>
                    <a:gs pos="0">
                      <a:srgbClr val="FFFFFF"/>
                    </a:gs>
                    <a:gs pos="100000">
                      <a:srgbClr val="FFFFFF"/>
                    </a:gs>
                  </a:gsLst>
                  <a:lin ang="5400000" scaled="0"/>
                </a:gradFill>
              </a:endParaRPr>
            </a:p>
          </p:txBody>
        </p:sp>
        <p:sp>
          <p:nvSpPr>
            <p:cNvPr id="7" name="Freeform 6"/>
            <p:cNvSpPr>
              <a:spLocks noEditPoints="1"/>
            </p:cNvSpPr>
            <p:nvPr/>
          </p:nvSpPr>
          <p:spPr bwMode="black">
            <a:xfrm>
              <a:off x="5751512" y="3065048"/>
              <a:ext cx="685800" cy="530225"/>
            </a:xfrm>
            <a:custGeom>
              <a:avLst/>
              <a:gdLst>
                <a:gd name="T0" fmla="*/ 874 w 1429"/>
                <a:gd name="T1" fmla="*/ 611 h 1104"/>
                <a:gd name="T2" fmla="*/ 874 w 1429"/>
                <a:gd name="T3" fmla="*/ 611 h 1104"/>
                <a:gd name="T4" fmla="*/ 874 w 1429"/>
                <a:gd name="T5" fmla="*/ 572 h 1104"/>
                <a:gd name="T6" fmla="*/ 1429 w 1429"/>
                <a:gd name="T7" fmla="*/ 572 h 1104"/>
                <a:gd name="T8" fmla="*/ 1429 w 1429"/>
                <a:gd name="T9" fmla="*/ 1017 h 1104"/>
                <a:gd name="T10" fmla="*/ 1341 w 1429"/>
                <a:gd name="T11" fmla="*/ 1104 h 1104"/>
                <a:gd name="T12" fmla="*/ 88 w 1429"/>
                <a:gd name="T13" fmla="*/ 1104 h 1104"/>
                <a:gd name="T14" fmla="*/ 0 w 1429"/>
                <a:gd name="T15" fmla="*/ 1017 h 1104"/>
                <a:gd name="T16" fmla="*/ 0 w 1429"/>
                <a:gd name="T17" fmla="*/ 572 h 1104"/>
                <a:gd name="T18" fmla="*/ 577 w 1429"/>
                <a:gd name="T19" fmla="*/ 572 h 1104"/>
                <a:gd name="T20" fmla="*/ 577 w 1429"/>
                <a:gd name="T21" fmla="*/ 611 h 1104"/>
                <a:gd name="T22" fmla="*/ 665 w 1429"/>
                <a:gd name="T23" fmla="*/ 698 h 1104"/>
                <a:gd name="T24" fmla="*/ 786 w 1429"/>
                <a:gd name="T25" fmla="*/ 698 h 1104"/>
                <a:gd name="T26" fmla="*/ 874 w 1429"/>
                <a:gd name="T27" fmla="*/ 611 h 1104"/>
                <a:gd name="T28" fmla="*/ 1341 w 1429"/>
                <a:gd name="T29" fmla="*/ 214 h 1104"/>
                <a:gd name="T30" fmla="*/ 1429 w 1429"/>
                <a:gd name="T31" fmla="*/ 297 h 1104"/>
                <a:gd name="T32" fmla="*/ 1429 w 1429"/>
                <a:gd name="T33" fmla="*/ 528 h 1104"/>
                <a:gd name="T34" fmla="*/ 874 w 1429"/>
                <a:gd name="T35" fmla="*/ 528 h 1104"/>
                <a:gd name="T36" fmla="*/ 874 w 1429"/>
                <a:gd name="T37" fmla="*/ 489 h 1104"/>
                <a:gd name="T38" fmla="*/ 786 w 1429"/>
                <a:gd name="T39" fmla="*/ 407 h 1104"/>
                <a:gd name="T40" fmla="*/ 665 w 1429"/>
                <a:gd name="T41" fmla="*/ 407 h 1104"/>
                <a:gd name="T42" fmla="*/ 577 w 1429"/>
                <a:gd name="T43" fmla="*/ 489 h 1104"/>
                <a:gd name="T44" fmla="*/ 577 w 1429"/>
                <a:gd name="T45" fmla="*/ 528 h 1104"/>
                <a:gd name="T46" fmla="*/ 0 w 1429"/>
                <a:gd name="T47" fmla="*/ 528 h 1104"/>
                <a:gd name="T48" fmla="*/ 0 w 1429"/>
                <a:gd name="T49" fmla="*/ 297 h 1104"/>
                <a:gd name="T50" fmla="*/ 88 w 1429"/>
                <a:gd name="T51" fmla="*/ 214 h 1104"/>
                <a:gd name="T52" fmla="*/ 258 w 1429"/>
                <a:gd name="T53" fmla="*/ 214 h 1104"/>
                <a:gd name="T54" fmla="*/ 258 w 1429"/>
                <a:gd name="T55" fmla="*/ 104 h 1104"/>
                <a:gd name="T56" fmla="*/ 384 w 1429"/>
                <a:gd name="T57" fmla="*/ 0 h 1104"/>
                <a:gd name="T58" fmla="*/ 1039 w 1429"/>
                <a:gd name="T59" fmla="*/ 0 h 1104"/>
                <a:gd name="T60" fmla="*/ 1165 w 1429"/>
                <a:gd name="T61" fmla="*/ 104 h 1104"/>
                <a:gd name="T62" fmla="*/ 1165 w 1429"/>
                <a:gd name="T63" fmla="*/ 214 h 1104"/>
                <a:gd name="T64" fmla="*/ 1341 w 1429"/>
                <a:gd name="T65" fmla="*/ 214 h 1104"/>
                <a:gd name="T66" fmla="*/ 1082 w 1429"/>
                <a:gd name="T67" fmla="*/ 214 h 1104"/>
                <a:gd name="T68" fmla="*/ 1082 w 1429"/>
                <a:gd name="T69" fmla="*/ 214 h 1104"/>
                <a:gd name="T70" fmla="*/ 1082 w 1429"/>
                <a:gd name="T71" fmla="*/ 104 h 1104"/>
                <a:gd name="T72" fmla="*/ 1039 w 1429"/>
                <a:gd name="T73" fmla="*/ 77 h 1104"/>
                <a:gd name="T74" fmla="*/ 384 w 1429"/>
                <a:gd name="T75" fmla="*/ 77 h 1104"/>
                <a:gd name="T76" fmla="*/ 335 w 1429"/>
                <a:gd name="T77" fmla="*/ 104 h 1104"/>
                <a:gd name="T78" fmla="*/ 335 w 1429"/>
                <a:gd name="T79" fmla="*/ 214 h 1104"/>
                <a:gd name="T80" fmla="*/ 1082 w 1429"/>
                <a:gd name="T81" fmla="*/ 21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29" h="1104">
                  <a:moveTo>
                    <a:pt x="874" y="611"/>
                  </a:moveTo>
                  <a:cubicBezTo>
                    <a:pt x="874" y="611"/>
                    <a:pt x="874" y="611"/>
                    <a:pt x="874" y="611"/>
                  </a:cubicBezTo>
                  <a:cubicBezTo>
                    <a:pt x="874" y="572"/>
                    <a:pt x="874" y="572"/>
                    <a:pt x="874" y="572"/>
                  </a:cubicBezTo>
                  <a:cubicBezTo>
                    <a:pt x="874" y="572"/>
                    <a:pt x="874" y="572"/>
                    <a:pt x="1429" y="572"/>
                  </a:cubicBezTo>
                  <a:cubicBezTo>
                    <a:pt x="1429" y="572"/>
                    <a:pt x="1429" y="572"/>
                    <a:pt x="1429" y="1017"/>
                  </a:cubicBezTo>
                  <a:cubicBezTo>
                    <a:pt x="1429" y="1066"/>
                    <a:pt x="1390" y="1104"/>
                    <a:pt x="1341" y="1104"/>
                  </a:cubicBezTo>
                  <a:cubicBezTo>
                    <a:pt x="1341" y="1104"/>
                    <a:pt x="1341" y="1104"/>
                    <a:pt x="88" y="1104"/>
                  </a:cubicBezTo>
                  <a:cubicBezTo>
                    <a:pt x="44" y="1104"/>
                    <a:pt x="0" y="1066"/>
                    <a:pt x="0" y="1017"/>
                  </a:cubicBezTo>
                  <a:cubicBezTo>
                    <a:pt x="0" y="1017"/>
                    <a:pt x="0" y="1017"/>
                    <a:pt x="0" y="572"/>
                  </a:cubicBezTo>
                  <a:cubicBezTo>
                    <a:pt x="0" y="572"/>
                    <a:pt x="0" y="572"/>
                    <a:pt x="577" y="572"/>
                  </a:cubicBezTo>
                  <a:cubicBezTo>
                    <a:pt x="577" y="572"/>
                    <a:pt x="577" y="572"/>
                    <a:pt x="577" y="611"/>
                  </a:cubicBezTo>
                  <a:cubicBezTo>
                    <a:pt x="577" y="660"/>
                    <a:pt x="615" y="698"/>
                    <a:pt x="665" y="698"/>
                  </a:cubicBezTo>
                  <a:cubicBezTo>
                    <a:pt x="665" y="698"/>
                    <a:pt x="665" y="698"/>
                    <a:pt x="786" y="698"/>
                  </a:cubicBezTo>
                  <a:cubicBezTo>
                    <a:pt x="835" y="698"/>
                    <a:pt x="874" y="660"/>
                    <a:pt x="874" y="611"/>
                  </a:cubicBezTo>
                  <a:close/>
                  <a:moveTo>
                    <a:pt x="1341" y="214"/>
                  </a:moveTo>
                  <a:cubicBezTo>
                    <a:pt x="1390" y="214"/>
                    <a:pt x="1429" y="253"/>
                    <a:pt x="1429" y="297"/>
                  </a:cubicBezTo>
                  <a:cubicBezTo>
                    <a:pt x="1429" y="297"/>
                    <a:pt x="1429" y="297"/>
                    <a:pt x="1429" y="528"/>
                  </a:cubicBezTo>
                  <a:cubicBezTo>
                    <a:pt x="1429" y="528"/>
                    <a:pt x="1429" y="528"/>
                    <a:pt x="874" y="528"/>
                  </a:cubicBezTo>
                  <a:cubicBezTo>
                    <a:pt x="874" y="528"/>
                    <a:pt x="874" y="528"/>
                    <a:pt x="874" y="489"/>
                  </a:cubicBezTo>
                  <a:cubicBezTo>
                    <a:pt x="874" y="445"/>
                    <a:pt x="835" y="407"/>
                    <a:pt x="786" y="407"/>
                  </a:cubicBezTo>
                  <a:cubicBezTo>
                    <a:pt x="786" y="407"/>
                    <a:pt x="786" y="407"/>
                    <a:pt x="665" y="407"/>
                  </a:cubicBezTo>
                  <a:cubicBezTo>
                    <a:pt x="615" y="407"/>
                    <a:pt x="577" y="445"/>
                    <a:pt x="577" y="489"/>
                  </a:cubicBezTo>
                  <a:cubicBezTo>
                    <a:pt x="577" y="489"/>
                    <a:pt x="577" y="489"/>
                    <a:pt x="577" y="528"/>
                  </a:cubicBezTo>
                  <a:cubicBezTo>
                    <a:pt x="577" y="528"/>
                    <a:pt x="577" y="528"/>
                    <a:pt x="0" y="528"/>
                  </a:cubicBezTo>
                  <a:cubicBezTo>
                    <a:pt x="0" y="528"/>
                    <a:pt x="0" y="528"/>
                    <a:pt x="0" y="297"/>
                  </a:cubicBezTo>
                  <a:cubicBezTo>
                    <a:pt x="0" y="253"/>
                    <a:pt x="44" y="214"/>
                    <a:pt x="88" y="214"/>
                  </a:cubicBezTo>
                  <a:cubicBezTo>
                    <a:pt x="88" y="214"/>
                    <a:pt x="88" y="214"/>
                    <a:pt x="258" y="214"/>
                  </a:cubicBezTo>
                  <a:cubicBezTo>
                    <a:pt x="258" y="214"/>
                    <a:pt x="258" y="214"/>
                    <a:pt x="258" y="104"/>
                  </a:cubicBezTo>
                  <a:cubicBezTo>
                    <a:pt x="258" y="44"/>
                    <a:pt x="313" y="0"/>
                    <a:pt x="384" y="0"/>
                  </a:cubicBezTo>
                  <a:cubicBezTo>
                    <a:pt x="384" y="0"/>
                    <a:pt x="384" y="0"/>
                    <a:pt x="1039" y="0"/>
                  </a:cubicBezTo>
                  <a:cubicBezTo>
                    <a:pt x="1110" y="0"/>
                    <a:pt x="1165" y="44"/>
                    <a:pt x="1165" y="104"/>
                  </a:cubicBezTo>
                  <a:cubicBezTo>
                    <a:pt x="1165" y="104"/>
                    <a:pt x="1165" y="104"/>
                    <a:pt x="1165" y="214"/>
                  </a:cubicBezTo>
                  <a:cubicBezTo>
                    <a:pt x="1165" y="214"/>
                    <a:pt x="1165" y="214"/>
                    <a:pt x="1341" y="214"/>
                  </a:cubicBezTo>
                  <a:close/>
                  <a:moveTo>
                    <a:pt x="1082" y="214"/>
                  </a:moveTo>
                  <a:cubicBezTo>
                    <a:pt x="1082" y="214"/>
                    <a:pt x="1082" y="214"/>
                    <a:pt x="1082" y="214"/>
                  </a:cubicBezTo>
                  <a:cubicBezTo>
                    <a:pt x="1082" y="104"/>
                    <a:pt x="1082" y="104"/>
                    <a:pt x="1082" y="104"/>
                  </a:cubicBezTo>
                  <a:cubicBezTo>
                    <a:pt x="1082" y="93"/>
                    <a:pt x="1066" y="77"/>
                    <a:pt x="1039" y="77"/>
                  </a:cubicBezTo>
                  <a:cubicBezTo>
                    <a:pt x="1039" y="77"/>
                    <a:pt x="1039" y="77"/>
                    <a:pt x="384" y="77"/>
                  </a:cubicBezTo>
                  <a:cubicBezTo>
                    <a:pt x="352" y="77"/>
                    <a:pt x="335" y="93"/>
                    <a:pt x="335" y="104"/>
                  </a:cubicBezTo>
                  <a:cubicBezTo>
                    <a:pt x="335" y="104"/>
                    <a:pt x="335" y="104"/>
                    <a:pt x="335" y="214"/>
                  </a:cubicBezTo>
                  <a:cubicBezTo>
                    <a:pt x="335" y="214"/>
                    <a:pt x="335" y="214"/>
                    <a:pt x="1082" y="214"/>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grpSp>
      <p:graphicFrame>
        <p:nvGraphicFramePr>
          <p:cNvPr id="9" name="Chart 8"/>
          <p:cNvGraphicFramePr/>
          <p:nvPr>
            <p:extLst>
              <p:ext uri="{D42A27DB-BD31-4B8C-83A1-F6EECF244321}">
                <p14:modId xmlns:p14="http://schemas.microsoft.com/office/powerpoint/2010/main" val="163050173"/>
              </p:ext>
            </p:extLst>
          </p:nvPr>
        </p:nvGraphicFramePr>
        <p:xfrm>
          <a:off x="6252598" y="5145854"/>
          <a:ext cx="1115765" cy="999765"/>
        </p:xfrm>
        <a:graphic>
          <a:graphicData uri="http://schemas.openxmlformats.org/drawingml/2006/chart">
            <c:chart xmlns:c="http://schemas.openxmlformats.org/drawingml/2006/chart" xmlns:r="http://schemas.openxmlformats.org/officeDocument/2006/relationships" r:id="rId3"/>
          </a:graphicData>
        </a:graphic>
      </p:graphicFrame>
      <p:grpSp>
        <p:nvGrpSpPr>
          <p:cNvPr id="20" name="Group 19"/>
          <p:cNvGrpSpPr/>
          <p:nvPr/>
        </p:nvGrpSpPr>
        <p:grpSpPr>
          <a:xfrm>
            <a:off x="4951412" y="5380624"/>
            <a:ext cx="1354352" cy="530225"/>
            <a:chOff x="4951412" y="5380624"/>
            <a:chExt cx="1354352" cy="530225"/>
          </a:xfrm>
        </p:grpSpPr>
        <p:sp>
          <p:nvSpPr>
            <p:cNvPr id="8" name="Freeform 7"/>
            <p:cNvSpPr>
              <a:spLocks noEditPoints="1"/>
            </p:cNvSpPr>
            <p:nvPr/>
          </p:nvSpPr>
          <p:spPr bwMode="black">
            <a:xfrm>
              <a:off x="4951412" y="5380624"/>
              <a:ext cx="685800" cy="530225"/>
            </a:xfrm>
            <a:custGeom>
              <a:avLst/>
              <a:gdLst>
                <a:gd name="T0" fmla="*/ 874 w 1429"/>
                <a:gd name="T1" fmla="*/ 611 h 1104"/>
                <a:gd name="T2" fmla="*/ 874 w 1429"/>
                <a:gd name="T3" fmla="*/ 611 h 1104"/>
                <a:gd name="T4" fmla="*/ 874 w 1429"/>
                <a:gd name="T5" fmla="*/ 572 h 1104"/>
                <a:gd name="T6" fmla="*/ 1429 w 1429"/>
                <a:gd name="T7" fmla="*/ 572 h 1104"/>
                <a:gd name="T8" fmla="*/ 1429 w 1429"/>
                <a:gd name="T9" fmla="*/ 1017 h 1104"/>
                <a:gd name="T10" fmla="*/ 1341 w 1429"/>
                <a:gd name="T11" fmla="*/ 1104 h 1104"/>
                <a:gd name="T12" fmla="*/ 88 w 1429"/>
                <a:gd name="T13" fmla="*/ 1104 h 1104"/>
                <a:gd name="T14" fmla="*/ 0 w 1429"/>
                <a:gd name="T15" fmla="*/ 1017 h 1104"/>
                <a:gd name="T16" fmla="*/ 0 w 1429"/>
                <a:gd name="T17" fmla="*/ 572 h 1104"/>
                <a:gd name="T18" fmla="*/ 577 w 1429"/>
                <a:gd name="T19" fmla="*/ 572 h 1104"/>
                <a:gd name="T20" fmla="*/ 577 w 1429"/>
                <a:gd name="T21" fmla="*/ 611 h 1104"/>
                <a:gd name="T22" fmla="*/ 665 w 1429"/>
                <a:gd name="T23" fmla="*/ 698 h 1104"/>
                <a:gd name="T24" fmla="*/ 786 w 1429"/>
                <a:gd name="T25" fmla="*/ 698 h 1104"/>
                <a:gd name="T26" fmla="*/ 874 w 1429"/>
                <a:gd name="T27" fmla="*/ 611 h 1104"/>
                <a:gd name="T28" fmla="*/ 1341 w 1429"/>
                <a:gd name="T29" fmla="*/ 214 h 1104"/>
                <a:gd name="T30" fmla="*/ 1429 w 1429"/>
                <a:gd name="T31" fmla="*/ 297 h 1104"/>
                <a:gd name="T32" fmla="*/ 1429 w 1429"/>
                <a:gd name="T33" fmla="*/ 528 h 1104"/>
                <a:gd name="T34" fmla="*/ 874 w 1429"/>
                <a:gd name="T35" fmla="*/ 528 h 1104"/>
                <a:gd name="T36" fmla="*/ 874 w 1429"/>
                <a:gd name="T37" fmla="*/ 489 h 1104"/>
                <a:gd name="T38" fmla="*/ 786 w 1429"/>
                <a:gd name="T39" fmla="*/ 407 h 1104"/>
                <a:gd name="T40" fmla="*/ 665 w 1429"/>
                <a:gd name="T41" fmla="*/ 407 h 1104"/>
                <a:gd name="T42" fmla="*/ 577 w 1429"/>
                <a:gd name="T43" fmla="*/ 489 h 1104"/>
                <a:gd name="T44" fmla="*/ 577 w 1429"/>
                <a:gd name="T45" fmla="*/ 528 h 1104"/>
                <a:gd name="T46" fmla="*/ 0 w 1429"/>
                <a:gd name="T47" fmla="*/ 528 h 1104"/>
                <a:gd name="T48" fmla="*/ 0 w 1429"/>
                <a:gd name="T49" fmla="*/ 297 h 1104"/>
                <a:gd name="T50" fmla="*/ 88 w 1429"/>
                <a:gd name="T51" fmla="*/ 214 h 1104"/>
                <a:gd name="T52" fmla="*/ 258 w 1429"/>
                <a:gd name="T53" fmla="*/ 214 h 1104"/>
                <a:gd name="T54" fmla="*/ 258 w 1429"/>
                <a:gd name="T55" fmla="*/ 104 h 1104"/>
                <a:gd name="T56" fmla="*/ 384 w 1429"/>
                <a:gd name="T57" fmla="*/ 0 h 1104"/>
                <a:gd name="T58" fmla="*/ 1039 w 1429"/>
                <a:gd name="T59" fmla="*/ 0 h 1104"/>
                <a:gd name="T60" fmla="*/ 1165 w 1429"/>
                <a:gd name="T61" fmla="*/ 104 h 1104"/>
                <a:gd name="T62" fmla="*/ 1165 w 1429"/>
                <a:gd name="T63" fmla="*/ 214 h 1104"/>
                <a:gd name="T64" fmla="*/ 1341 w 1429"/>
                <a:gd name="T65" fmla="*/ 214 h 1104"/>
                <a:gd name="T66" fmla="*/ 1082 w 1429"/>
                <a:gd name="T67" fmla="*/ 214 h 1104"/>
                <a:gd name="T68" fmla="*/ 1082 w 1429"/>
                <a:gd name="T69" fmla="*/ 214 h 1104"/>
                <a:gd name="T70" fmla="*/ 1082 w 1429"/>
                <a:gd name="T71" fmla="*/ 104 h 1104"/>
                <a:gd name="T72" fmla="*/ 1039 w 1429"/>
                <a:gd name="T73" fmla="*/ 77 h 1104"/>
                <a:gd name="T74" fmla="*/ 384 w 1429"/>
                <a:gd name="T75" fmla="*/ 77 h 1104"/>
                <a:gd name="T76" fmla="*/ 335 w 1429"/>
                <a:gd name="T77" fmla="*/ 104 h 1104"/>
                <a:gd name="T78" fmla="*/ 335 w 1429"/>
                <a:gd name="T79" fmla="*/ 214 h 1104"/>
                <a:gd name="T80" fmla="*/ 1082 w 1429"/>
                <a:gd name="T81" fmla="*/ 21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29" h="1104">
                  <a:moveTo>
                    <a:pt x="874" y="611"/>
                  </a:moveTo>
                  <a:cubicBezTo>
                    <a:pt x="874" y="611"/>
                    <a:pt x="874" y="611"/>
                    <a:pt x="874" y="611"/>
                  </a:cubicBezTo>
                  <a:cubicBezTo>
                    <a:pt x="874" y="572"/>
                    <a:pt x="874" y="572"/>
                    <a:pt x="874" y="572"/>
                  </a:cubicBezTo>
                  <a:cubicBezTo>
                    <a:pt x="874" y="572"/>
                    <a:pt x="874" y="572"/>
                    <a:pt x="1429" y="572"/>
                  </a:cubicBezTo>
                  <a:cubicBezTo>
                    <a:pt x="1429" y="572"/>
                    <a:pt x="1429" y="572"/>
                    <a:pt x="1429" y="1017"/>
                  </a:cubicBezTo>
                  <a:cubicBezTo>
                    <a:pt x="1429" y="1066"/>
                    <a:pt x="1390" y="1104"/>
                    <a:pt x="1341" y="1104"/>
                  </a:cubicBezTo>
                  <a:cubicBezTo>
                    <a:pt x="1341" y="1104"/>
                    <a:pt x="1341" y="1104"/>
                    <a:pt x="88" y="1104"/>
                  </a:cubicBezTo>
                  <a:cubicBezTo>
                    <a:pt x="44" y="1104"/>
                    <a:pt x="0" y="1066"/>
                    <a:pt x="0" y="1017"/>
                  </a:cubicBezTo>
                  <a:cubicBezTo>
                    <a:pt x="0" y="1017"/>
                    <a:pt x="0" y="1017"/>
                    <a:pt x="0" y="572"/>
                  </a:cubicBezTo>
                  <a:cubicBezTo>
                    <a:pt x="0" y="572"/>
                    <a:pt x="0" y="572"/>
                    <a:pt x="577" y="572"/>
                  </a:cubicBezTo>
                  <a:cubicBezTo>
                    <a:pt x="577" y="572"/>
                    <a:pt x="577" y="572"/>
                    <a:pt x="577" y="611"/>
                  </a:cubicBezTo>
                  <a:cubicBezTo>
                    <a:pt x="577" y="660"/>
                    <a:pt x="615" y="698"/>
                    <a:pt x="665" y="698"/>
                  </a:cubicBezTo>
                  <a:cubicBezTo>
                    <a:pt x="665" y="698"/>
                    <a:pt x="665" y="698"/>
                    <a:pt x="786" y="698"/>
                  </a:cubicBezTo>
                  <a:cubicBezTo>
                    <a:pt x="835" y="698"/>
                    <a:pt x="874" y="660"/>
                    <a:pt x="874" y="611"/>
                  </a:cubicBezTo>
                  <a:close/>
                  <a:moveTo>
                    <a:pt x="1341" y="214"/>
                  </a:moveTo>
                  <a:cubicBezTo>
                    <a:pt x="1390" y="214"/>
                    <a:pt x="1429" y="253"/>
                    <a:pt x="1429" y="297"/>
                  </a:cubicBezTo>
                  <a:cubicBezTo>
                    <a:pt x="1429" y="297"/>
                    <a:pt x="1429" y="297"/>
                    <a:pt x="1429" y="528"/>
                  </a:cubicBezTo>
                  <a:cubicBezTo>
                    <a:pt x="1429" y="528"/>
                    <a:pt x="1429" y="528"/>
                    <a:pt x="874" y="528"/>
                  </a:cubicBezTo>
                  <a:cubicBezTo>
                    <a:pt x="874" y="528"/>
                    <a:pt x="874" y="528"/>
                    <a:pt x="874" y="489"/>
                  </a:cubicBezTo>
                  <a:cubicBezTo>
                    <a:pt x="874" y="445"/>
                    <a:pt x="835" y="407"/>
                    <a:pt x="786" y="407"/>
                  </a:cubicBezTo>
                  <a:cubicBezTo>
                    <a:pt x="786" y="407"/>
                    <a:pt x="786" y="407"/>
                    <a:pt x="665" y="407"/>
                  </a:cubicBezTo>
                  <a:cubicBezTo>
                    <a:pt x="615" y="407"/>
                    <a:pt x="577" y="445"/>
                    <a:pt x="577" y="489"/>
                  </a:cubicBezTo>
                  <a:cubicBezTo>
                    <a:pt x="577" y="489"/>
                    <a:pt x="577" y="489"/>
                    <a:pt x="577" y="528"/>
                  </a:cubicBezTo>
                  <a:cubicBezTo>
                    <a:pt x="577" y="528"/>
                    <a:pt x="577" y="528"/>
                    <a:pt x="0" y="528"/>
                  </a:cubicBezTo>
                  <a:cubicBezTo>
                    <a:pt x="0" y="528"/>
                    <a:pt x="0" y="528"/>
                    <a:pt x="0" y="297"/>
                  </a:cubicBezTo>
                  <a:cubicBezTo>
                    <a:pt x="0" y="253"/>
                    <a:pt x="44" y="214"/>
                    <a:pt x="88" y="214"/>
                  </a:cubicBezTo>
                  <a:cubicBezTo>
                    <a:pt x="88" y="214"/>
                    <a:pt x="88" y="214"/>
                    <a:pt x="258" y="214"/>
                  </a:cubicBezTo>
                  <a:cubicBezTo>
                    <a:pt x="258" y="214"/>
                    <a:pt x="258" y="214"/>
                    <a:pt x="258" y="104"/>
                  </a:cubicBezTo>
                  <a:cubicBezTo>
                    <a:pt x="258" y="44"/>
                    <a:pt x="313" y="0"/>
                    <a:pt x="384" y="0"/>
                  </a:cubicBezTo>
                  <a:cubicBezTo>
                    <a:pt x="384" y="0"/>
                    <a:pt x="384" y="0"/>
                    <a:pt x="1039" y="0"/>
                  </a:cubicBezTo>
                  <a:cubicBezTo>
                    <a:pt x="1110" y="0"/>
                    <a:pt x="1165" y="44"/>
                    <a:pt x="1165" y="104"/>
                  </a:cubicBezTo>
                  <a:cubicBezTo>
                    <a:pt x="1165" y="104"/>
                    <a:pt x="1165" y="104"/>
                    <a:pt x="1165" y="214"/>
                  </a:cubicBezTo>
                  <a:cubicBezTo>
                    <a:pt x="1165" y="214"/>
                    <a:pt x="1165" y="214"/>
                    <a:pt x="1341" y="214"/>
                  </a:cubicBezTo>
                  <a:close/>
                  <a:moveTo>
                    <a:pt x="1082" y="214"/>
                  </a:moveTo>
                  <a:cubicBezTo>
                    <a:pt x="1082" y="214"/>
                    <a:pt x="1082" y="214"/>
                    <a:pt x="1082" y="214"/>
                  </a:cubicBezTo>
                  <a:cubicBezTo>
                    <a:pt x="1082" y="104"/>
                    <a:pt x="1082" y="104"/>
                    <a:pt x="1082" y="104"/>
                  </a:cubicBezTo>
                  <a:cubicBezTo>
                    <a:pt x="1082" y="93"/>
                    <a:pt x="1066" y="77"/>
                    <a:pt x="1039" y="77"/>
                  </a:cubicBezTo>
                  <a:cubicBezTo>
                    <a:pt x="1039" y="77"/>
                    <a:pt x="1039" y="77"/>
                    <a:pt x="384" y="77"/>
                  </a:cubicBezTo>
                  <a:cubicBezTo>
                    <a:pt x="352" y="77"/>
                    <a:pt x="335" y="93"/>
                    <a:pt x="335" y="104"/>
                  </a:cubicBezTo>
                  <a:cubicBezTo>
                    <a:pt x="335" y="104"/>
                    <a:pt x="335" y="104"/>
                    <a:pt x="335" y="214"/>
                  </a:cubicBezTo>
                  <a:cubicBezTo>
                    <a:pt x="335" y="214"/>
                    <a:pt x="335" y="214"/>
                    <a:pt x="1082" y="214"/>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0" name="Right Arrow 9"/>
            <p:cNvSpPr/>
            <p:nvPr/>
          </p:nvSpPr>
          <p:spPr bwMode="auto">
            <a:xfrm>
              <a:off x="5804678" y="5447189"/>
              <a:ext cx="501086" cy="397095"/>
            </a:xfrm>
            <a:prstGeom prst="rightArrow">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800" dirty="0">
                <a:gradFill>
                  <a:gsLst>
                    <a:gs pos="0">
                      <a:srgbClr val="FFFFFF"/>
                    </a:gs>
                    <a:gs pos="100000">
                      <a:srgbClr val="FFFFFF"/>
                    </a:gs>
                  </a:gsLst>
                  <a:lin ang="5400000" scaled="0"/>
                </a:gradFill>
              </a:endParaRPr>
            </a:p>
          </p:txBody>
        </p:sp>
      </p:grpSp>
      <p:grpSp>
        <p:nvGrpSpPr>
          <p:cNvPr id="17" name="Group 16"/>
          <p:cNvGrpSpPr/>
          <p:nvPr/>
        </p:nvGrpSpPr>
        <p:grpSpPr>
          <a:xfrm>
            <a:off x="4951412" y="1690578"/>
            <a:ext cx="6117081" cy="999461"/>
            <a:chOff x="4951412" y="1690578"/>
            <a:chExt cx="6117081" cy="999461"/>
          </a:xfrm>
        </p:grpSpPr>
        <p:sp>
          <p:nvSpPr>
            <p:cNvPr id="4" name="Rectangle 3"/>
            <p:cNvSpPr/>
            <p:nvPr/>
          </p:nvSpPr>
          <p:spPr bwMode="auto">
            <a:xfrm>
              <a:off x="4951412" y="1690578"/>
              <a:ext cx="2286000" cy="9994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Controller</a:t>
              </a:r>
            </a:p>
          </p:txBody>
        </p:sp>
        <p:sp>
          <p:nvSpPr>
            <p:cNvPr id="11" name="Content Placeholder 2"/>
            <p:cNvSpPr txBox="1">
              <a:spLocks/>
            </p:cNvSpPr>
            <p:nvPr/>
          </p:nvSpPr>
          <p:spPr>
            <a:xfrm>
              <a:off x="7761767" y="1690579"/>
              <a:ext cx="3306726" cy="999460"/>
            </a:xfrm>
            <a:prstGeom prst="rect">
              <a:avLst/>
            </a:prstGeom>
          </p:spPr>
          <p:txBody>
            <a:bodyPr vert="horz" wrap="square" lIns="0" tIns="0" rIns="0" bIns="0" rtlCol="0">
              <a:no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864">
                <a:spcBef>
                  <a:spcPts val="1200"/>
                </a:spcBef>
                <a:buNone/>
              </a:pPr>
              <a:r>
                <a:rPr lang="en-US" sz="2400" dirty="0">
                  <a:solidFill>
                    <a:schemeClr val="accent2"/>
                  </a:solidFill>
                </a:rPr>
                <a:t>Controller</a:t>
              </a:r>
            </a:p>
            <a:p>
              <a:pPr marL="0" lvl="1" indent="0" defTabSz="685864">
                <a:spcBef>
                  <a:spcPts val="600"/>
                </a:spcBef>
                <a:buNone/>
              </a:pPr>
              <a:r>
                <a:rPr lang="en-US" sz="2000" dirty="0"/>
                <a:t>Retrieves Model</a:t>
              </a:r>
            </a:p>
            <a:p>
              <a:pPr marL="0" lvl="1" indent="0" defTabSz="685864">
                <a:spcBef>
                  <a:spcPts val="600"/>
                </a:spcBef>
                <a:buNone/>
              </a:pPr>
              <a:r>
                <a:rPr lang="en-US" sz="2000" dirty="0"/>
                <a:t>“Does Stuff”</a:t>
              </a:r>
            </a:p>
          </p:txBody>
        </p:sp>
      </p:grpSp>
      <p:grpSp>
        <p:nvGrpSpPr>
          <p:cNvPr id="19" name="Group 18"/>
          <p:cNvGrpSpPr/>
          <p:nvPr/>
        </p:nvGrpSpPr>
        <p:grpSpPr>
          <a:xfrm>
            <a:off x="4951412" y="3963196"/>
            <a:ext cx="6117081" cy="1006547"/>
            <a:chOff x="4951412" y="3963196"/>
            <a:chExt cx="6117081" cy="1006547"/>
          </a:xfrm>
        </p:grpSpPr>
        <p:sp>
          <p:nvSpPr>
            <p:cNvPr id="5" name="Rectangle 4"/>
            <p:cNvSpPr/>
            <p:nvPr/>
          </p:nvSpPr>
          <p:spPr bwMode="auto">
            <a:xfrm>
              <a:off x="4951412" y="3970283"/>
              <a:ext cx="2286000" cy="9994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rPr>
                <a:t>View</a:t>
              </a:r>
              <a:endParaRPr lang="en-US" sz="2800" dirty="0">
                <a:gradFill>
                  <a:gsLst>
                    <a:gs pos="0">
                      <a:srgbClr val="FFFFFF"/>
                    </a:gs>
                    <a:gs pos="100000">
                      <a:srgbClr val="FFFFFF"/>
                    </a:gs>
                  </a:gsLst>
                  <a:lin ang="5400000" scaled="0"/>
                </a:gradFill>
              </a:endParaRPr>
            </a:p>
          </p:txBody>
        </p:sp>
        <p:sp>
          <p:nvSpPr>
            <p:cNvPr id="12" name="Content Placeholder 2"/>
            <p:cNvSpPr txBox="1">
              <a:spLocks/>
            </p:cNvSpPr>
            <p:nvPr/>
          </p:nvSpPr>
          <p:spPr>
            <a:xfrm>
              <a:off x="7761767" y="3963196"/>
              <a:ext cx="3306726" cy="999460"/>
            </a:xfrm>
            <a:prstGeom prst="rect">
              <a:avLst/>
            </a:prstGeom>
          </p:spPr>
          <p:txBody>
            <a:bodyPr vert="horz" wrap="square" lIns="0" tIns="0" rIns="0" bIns="0" rtlCol="0">
              <a:no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864">
                <a:spcBef>
                  <a:spcPts val="1200"/>
                </a:spcBef>
                <a:buNone/>
              </a:pPr>
              <a:r>
                <a:rPr lang="en-US" sz="2400" dirty="0">
                  <a:solidFill>
                    <a:schemeClr val="accent2"/>
                  </a:solidFill>
                </a:rPr>
                <a:t>View</a:t>
              </a:r>
            </a:p>
            <a:p>
              <a:pPr marL="0" lvl="1" indent="0" defTabSz="685864">
                <a:spcBef>
                  <a:spcPts val="600"/>
                </a:spcBef>
                <a:buNone/>
              </a:pPr>
              <a:r>
                <a:rPr lang="en-US" sz="2000" dirty="0"/>
                <a:t>Visually represents</a:t>
              </a:r>
            </a:p>
            <a:p>
              <a:pPr marL="0" lvl="1" indent="0" defTabSz="685864">
                <a:spcBef>
                  <a:spcPts val="600"/>
                </a:spcBef>
                <a:buNone/>
              </a:pPr>
              <a:r>
                <a:rPr lang="en-US" sz="2000" dirty="0"/>
                <a:t>the model</a:t>
              </a:r>
            </a:p>
          </p:txBody>
        </p:sp>
      </p:grpSp>
      <p:sp>
        <p:nvSpPr>
          <p:cNvPr id="13" name="Right Arrow 12"/>
          <p:cNvSpPr/>
          <p:nvPr/>
        </p:nvSpPr>
        <p:spPr bwMode="auto">
          <a:xfrm>
            <a:off x="1945943" y="1690579"/>
            <a:ext cx="2286000" cy="999459"/>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Request</a:t>
            </a:r>
          </a:p>
        </p:txBody>
      </p:sp>
      <p:grpSp>
        <p:nvGrpSpPr>
          <p:cNvPr id="21" name="Group 20"/>
          <p:cNvGrpSpPr/>
          <p:nvPr/>
        </p:nvGrpSpPr>
        <p:grpSpPr>
          <a:xfrm>
            <a:off x="1945943" y="3470400"/>
            <a:ext cx="2286000" cy="1492255"/>
            <a:chOff x="1945943" y="3470400"/>
            <a:chExt cx="2286000" cy="1492255"/>
          </a:xfrm>
        </p:grpSpPr>
        <p:sp>
          <p:nvSpPr>
            <p:cNvPr id="14" name="Left Arrow 13"/>
            <p:cNvSpPr/>
            <p:nvPr/>
          </p:nvSpPr>
          <p:spPr bwMode="auto">
            <a:xfrm>
              <a:off x="1945943" y="3963196"/>
              <a:ext cx="2286000" cy="999459"/>
            </a:xfrm>
            <a:prstGeom prst="lef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Response</a:t>
              </a:r>
            </a:p>
          </p:txBody>
        </p:sp>
        <p:graphicFrame>
          <p:nvGraphicFramePr>
            <p:cNvPr id="15" name="Chart 14"/>
            <p:cNvGraphicFramePr/>
            <p:nvPr>
              <p:extLst>
                <p:ext uri="{D42A27DB-BD31-4B8C-83A1-F6EECF244321}">
                  <p14:modId xmlns:p14="http://schemas.microsoft.com/office/powerpoint/2010/main" val="3104142826"/>
                </p:ext>
              </p:extLst>
            </p:nvPr>
          </p:nvGraphicFramePr>
          <p:xfrm>
            <a:off x="2531061" y="3470400"/>
            <a:ext cx="1115765" cy="999765"/>
          </p:xfrm>
          <a:graphic>
            <a:graphicData uri="http://schemas.openxmlformats.org/drawingml/2006/chart">
              <c:chart xmlns:c="http://schemas.openxmlformats.org/drawingml/2006/chart" xmlns:r="http://schemas.openxmlformats.org/officeDocument/2006/relationships" r:id="rId4"/>
            </a:graphicData>
          </a:graphic>
        </p:graphicFrame>
      </p:grpSp>
    </p:spTree>
    <p:extLst>
      <p:ext uri="{BB962C8B-B14F-4D97-AF65-F5344CB8AC3E}">
        <p14:creationId xmlns:p14="http://schemas.microsoft.com/office/powerpoint/2010/main" val="33211282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up)">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031470" y="1418094"/>
            <a:ext cx="8125884" cy="548640"/>
            <a:chOff x="2031470" y="1418094"/>
            <a:chExt cx="8125884" cy="548640"/>
          </a:xfrm>
        </p:grpSpPr>
        <p:sp>
          <p:nvSpPr>
            <p:cNvPr id="6" name="Rectangle 5"/>
            <p:cNvSpPr/>
            <p:nvPr/>
          </p:nvSpPr>
          <p:spPr>
            <a:xfrm>
              <a:off x="4956787" y="1418094"/>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dirty="0">
                  <a:gradFill>
                    <a:gsLst>
                      <a:gs pos="0">
                        <a:srgbClr val="595959"/>
                      </a:gs>
                      <a:gs pos="86000">
                        <a:srgbClr val="595959"/>
                      </a:gs>
                    </a:gsLst>
                    <a:lin ang="5400000" scaled="0"/>
                  </a:gradFill>
                </a:rPr>
                <a:t>registering &amp; injecting controller factories</a:t>
              </a:r>
            </a:p>
            <a:p>
              <a:pPr marL="0" lvl="1" defTabSz="577850">
                <a:lnSpc>
                  <a:spcPct val="90000"/>
                </a:lnSpc>
                <a:spcBef>
                  <a:spcPct val="0"/>
                </a:spcBef>
                <a:spcAft>
                  <a:spcPct val="15000"/>
                </a:spcAft>
              </a:pPr>
              <a:r>
                <a:rPr lang="en-US" sz="1400" dirty="0">
                  <a:gradFill>
                    <a:gsLst>
                      <a:gs pos="0">
                        <a:srgbClr val="595959"/>
                      </a:gs>
                      <a:gs pos="86000">
                        <a:srgbClr val="595959"/>
                      </a:gs>
                    </a:gsLst>
                    <a:lin ang="5400000" scaled="0"/>
                  </a:gradFill>
                </a:rPr>
                <a:t>injecting controllers</a:t>
              </a:r>
            </a:p>
          </p:txBody>
        </p:sp>
        <p:sp>
          <p:nvSpPr>
            <p:cNvPr id="7" name="Rectangle 6"/>
            <p:cNvSpPr/>
            <p:nvPr/>
          </p:nvSpPr>
          <p:spPr>
            <a:xfrm>
              <a:off x="2031470" y="1418094"/>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Controllers</a:t>
              </a:r>
            </a:p>
          </p:txBody>
        </p:sp>
      </p:grpSp>
      <p:grpSp>
        <p:nvGrpSpPr>
          <p:cNvPr id="5" name="Group 4"/>
          <p:cNvGrpSpPr/>
          <p:nvPr/>
        </p:nvGrpSpPr>
        <p:grpSpPr>
          <a:xfrm>
            <a:off x="2031470" y="2130390"/>
            <a:ext cx="8125884" cy="548640"/>
            <a:chOff x="2031470" y="2130390"/>
            <a:chExt cx="8125884" cy="548640"/>
          </a:xfrm>
        </p:grpSpPr>
        <p:sp>
          <p:nvSpPr>
            <p:cNvPr id="8" name="Rectangle 7"/>
            <p:cNvSpPr/>
            <p:nvPr/>
          </p:nvSpPr>
          <p:spPr>
            <a:xfrm>
              <a:off x="4956787" y="2130390"/>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registering &amp; injecting view engines</a:t>
              </a:r>
            </a:p>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injecting dependencies into view pages</a:t>
              </a:r>
            </a:p>
          </p:txBody>
        </p:sp>
        <p:sp>
          <p:nvSpPr>
            <p:cNvPr id="9" name="Rectangle 8"/>
            <p:cNvSpPr/>
            <p:nvPr/>
          </p:nvSpPr>
          <p:spPr>
            <a:xfrm>
              <a:off x="2031470" y="2130390"/>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Views</a:t>
              </a:r>
            </a:p>
          </p:txBody>
        </p:sp>
      </p:grpSp>
      <p:grpSp>
        <p:nvGrpSpPr>
          <p:cNvPr id="20" name="Group 19"/>
          <p:cNvGrpSpPr/>
          <p:nvPr/>
        </p:nvGrpSpPr>
        <p:grpSpPr>
          <a:xfrm>
            <a:off x="2031470" y="2842686"/>
            <a:ext cx="8125884" cy="548640"/>
            <a:chOff x="2031470" y="2842686"/>
            <a:chExt cx="8125884" cy="548640"/>
          </a:xfrm>
        </p:grpSpPr>
        <p:sp>
          <p:nvSpPr>
            <p:cNvPr id="10" name="Rectangle 9"/>
            <p:cNvSpPr/>
            <p:nvPr/>
          </p:nvSpPr>
          <p:spPr>
            <a:xfrm>
              <a:off x="4956787" y="2842686"/>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locating &amp; injecting filters</a:t>
              </a:r>
            </a:p>
          </p:txBody>
        </p:sp>
        <p:sp>
          <p:nvSpPr>
            <p:cNvPr id="11" name="Rectangle 10"/>
            <p:cNvSpPr/>
            <p:nvPr/>
          </p:nvSpPr>
          <p:spPr>
            <a:xfrm>
              <a:off x="2031470" y="2842686"/>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Action Filters</a:t>
              </a:r>
            </a:p>
          </p:txBody>
        </p:sp>
      </p:grpSp>
      <p:grpSp>
        <p:nvGrpSpPr>
          <p:cNvPr id="21" name="Group 20"/>
          <p:cNvGrpSpPr/>
          <p:nvPr/>
        </p:nvGrpSpPr>
        <p:grpSpPr>
          <a:xfrm>
            <a:off x="2031470" y="3554982"/>
            <a:ext cx="8125884" cy="548640"/>
            <a:chOff x="2031470" y="3554982"/>
            <a:chExt cx="8125884" cy="548640"/>
          </a:xfrm>
        </p:grpSpPr>
        <p:sp>
          <p:nvSpPr>
            <p:cNvPr id="12" name="Rectangle 11"/>
            <p:cNvSpPr/>
            <p:nvPr/>
          </p:nvSpPr>
          <p:spPr>
            <a:xfrm>
              <a:off x="4956787" y="3554982"/>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registering &amp; injecting</a:t>
              </a:r>
            </a:p>
          </p:txBody>
        </p:sp>
        <p:sp>
          <p:nvSpPr>
            <p:cNvPr id="13" name="Rectangle 12"/>
            <p:cNvSpPr/>
            <p:nvPr/>
          </p:nvSpPr>
          <p:spPr>
            <a:xfrm>
              <a:off x="2031470" y="3554982"/>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Model Binders</a:t>
              </a:r>
            </a:p>
          </p:txBody>
        </p:sp>
      </p:grpSp>
      <p:grpSp>
        <p:nvGrpSpPr>
          <p:cNvPr id="22" name="Group 21"/>
          <p:cNvGrpSpPr/>
          <p:nvPr/>
        </p:nvGrpSpPr>
        <p:grpSpPr>
          <a:xfrm>
            <a:off x="2031470" y="4267278"/>
            <a:ext cx="8125884" cy="548640"/>
            <a:chOff x="2031470" y="4267278"/>
            <a:chExt cx="8125884" cy="548640"/>
          </a:xfrm>
        </p:grpSpPr>
        <p:sp>
          <p:nvSpPr>
            <p:cNvPr id="14" name="Rectangle 13"/>
            <p:cNvSpPr/>
            <p:nvPr/>
          </p:nvSpPr>
          <p:spPr>
            <a:xfrm>
              <a:off x="4956787" y="4267278"/>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registering &amp; injecting</a:t>
              </a:r>
            </a:p>
          </p:txBody>
        </p:sp>
        <p:sp>
          <p:nvSpPr>
            <p:cNvPr id="15" name="Rectangle 14"/>
            <p:cNvSpPr/>
            <p:nvPr/>
          </p:nvSpPr>
          <p:spPr>
            <a:xfrm>
              <a:off x="2031470" y="4267278"/>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Value Providers</a:t>
              </a:r>
            </a:p>
          </p:txBody>
        </p:sp>
      </p:grpSp>
      <p:grpSp>
        <p:nvGrpSpPr>
          <p:cNvPr id="23" name="Group 22"/>
          <p:cNvGrpSpPr/>
          <p:nvPr/>
        </p:nvGrpSpPr>
        <p:grpSpPr>
          <a:xfrm>
            <a:off x="2031470" y="4979574"/>
            <a:ext cx="8125884" cy="548640"/>
            <a:chOff x="2031470" y="4979574"/>
            <a:chExt cx="8125884" cy="548640"/>
          </a:xfrm>
        </p:grpSpPr>
        <p:sp>
          <p:nvSpPr>
            <p:cNvPr id="16" name="Rectangle 15"/>
            <p:cNvSpPr/>
            <p:nvPr/>
          </p:nvSpPr>
          <p:spPr>
            <a:xfrm>
              <a:off x="4956787" y="4979574"/>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registering &amp; injecting</a:t>
              </a:r>
            </a:p>
          </p:txBody>
        </p:sp>
        <p:sp>
          <p:nvSpPr>
            <p:cNvPr id="17" name="Rectangle 16"/>
            <p:cNvSpPr/>
            <p:nvPr/>
          </p:nvSpPr>
          <p:spPr>
            <a:xfrm>
              <a:off x="2031470" y="4979574"/>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dirty="0">
                  <a:latin typeface="Consolas" pitchFamily="49" charset="0"/>
                  <a:cs typeface="Consolas" pitchFamily="49" charset="0"/>
                </a:rPr>
                <a:t>Validation Providers</a:t>
              </a:r>
            </a:p>
          </p:txBody>
        </p:sp>
      </p:grpSp>
      <p:grpSp>
        <p:nvGrpSpPr>
          <p:cNvPr id="24" name="Group 23"/>
          <p:cNvGrpSpPr/>
          <p:nvPr/>
        </p:nvGrpSpPr>
        <p:grpSpPr>
          <a:xfrm>
            <a:off x="2031470" y="5691870"/>
            <a:ext cx="8125884" cy="548640"/>
            <a:chOff x="2031470" y="5691870"/>
            <a:chExt cx="8125884" cy="548640"/>
          </a:xfrm>
        </p:grpSpPr>
        <p:sp>
          <p:nvSpPr>
            <p:cNvPr id="18" name="Rectangle 17"/>
            <p:cNvSpPr/>
            <p:nvPr/>
          </p:nvSpPr>
          <p:spPr>
            <a:xfrm>
              <a:off x="4956787" y="5691870"/>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registering &amp; injecting</a:t>
              </a:r>
            </a:p>
          </p:txBody>
        </p:sp>
        <p:sp>
          <p:nvSpPr>
            <p:cNvPr id="19" name="Rectangle 18"/>
            <p:cNvSpPr/>
            <p:nvPr/>
          </p:nvSpPr>
          <p:spPr>
            <a:xfrm>
              <a:off x="2031470" y="5691870"/>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Model metadata Providers</a:t>
              </a:r>
            </a:p>
          </p:txBody>
        </p:sp>
      </p:grpSp>
      <p:sp>
        <p:nvSpPr>
          <p:cNvPr id="3" name="Title 2"/>
          <p:cNvSpPr>
            <a:spLocks noGrp="1"/>
          </p:cNvSpPr>
          <p:nvPr>
            <p:ph type="title"/>
          </p:nvPr>
        </p:nvSpPr>
        <p:spPr/>
        <p:txBody>
          <a:bodyPr/>
          <a:lstStyle/>
          <a:p>
            <a:r>
              <a:rPr lang="en-US" dirty="0" smtClean="0"/>
              <a:t>Supported Dependency Injection Points</a:t>
            </a:r>
            <a:endParaRPr lang="en-US" dirty="0"/>
          </a:p>
        </p:txBody>
      </p:sp>
    </p:spTree>
    <p:extLst>
      <p:ext uri="{BB962C8B-B14F-4D97-AF65-F5344CB8AC3E}">
        <p14:creationId xmlns:p14="http://schemas.microsoft.com/office/powerpoint/2010/main" val="20782325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ASP.NET MVC 4</a:t>
            </a:r>
            <a:endParaRPr lang="en-US" dirty="0"/>
          </a:p>
        </p:txBody>
      </p:sp>
      <p:sp>
        <p:nvSpPr>
          <p:cNvPr id="5" name="Text Placeholder 4"/>
          <p:cNvSpPr>
            <a:spLocks noGrp="1"/>
          </p:cNvSpPr>
          <p:nvPr>
            <p:ph type="body" sz="quarter" idx="10"/>
          </p:nvPr>
        </p:nvSpPr>
        <p:spPr/>
        <p:txBody>
          <a:bodyPr/>
          <a:lstStyle/>
          <a:p>
            <a:r>
              <a:rPr lang="en-US" dirty="0" smtClean="0"/>
              <a:t>demo</a:t>
            </a:r>
            <a:endParaRPr lang="en-US" dirty="0"/>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03097575"/>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51237610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173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Web API</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5" name="Text Placeholder 7"/>
          <p:cNvSpPr txBox="1">
            <a:spLocks/>
          </p:cNvSpPr>
          <p:nvPr/>
        </p:nvSpPr>
        <p:spPr>
          <a:xfrm>
            <a:off x="1257814" y="2709330"/>
            <a:ext cx="10693401" cy="1378644"/>
          </a:xfrm>
          <a:prstGeom prst="rect">
            <a:avLst/>
          </a:prstGeom>
        </p:spPr>
        <p:txBody>
          <a:bodyPr vert="horz" wrap="square" lIns="0" tIns="0" rIns="0" bIns="0" rtlCol="0" anchor="ctr" anchorCtr="0">
            <a:noAutofit/>
            <a:scene3d>
              <a:camera prst="orthographicFront"/>
              <a:lightRig rig="flat" dir="t"/>
            </a:scene3d>
            <a:sp3d>
              <a:contourClr>
                <a:schemeClr val="bg2"/>
              </a:contourClr>
            </a:sp3d>
          </a:bodyPr>
          <a:lstStyle>
            <a:lvl1pPr marL="0" indent="0" algn="l" defTabSz="914363" rtl="0" eaLnBrk="1" latinLnBrk="0" hangingPunct="1">
              <a:lnSpc>
                <a:spcPct val="90000"/>
              </a:lnSpc>
              <a:spcBef>
                <a:spcPct val="20000"/>
              </a:spcBef>
              <a:buSzPct val="80000"/>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dirty="0" smtClean="0"/>
              <a:t>* Actually part of MVC 4</a:t>
            </a:r>
            <a:endParaRPr lang="en-US" sz="3600" dirty="0"/>
          </a:p>
        </p:txBody>
      </p:sp>
    </p:spTree>
    <p:extLst>
      <p:ext uri="{BB962C8B-B14F-4D97-AF65-F5344CB8AC3E}">
        <p14:creationId xmlns:p14="http://schemas.microsoft.com/office/powerpoint/2010/main" val="1769109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519112" y="6363586"/>
            <a:ext cx="1766888" cy="207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Autofit/>
          </a:bodyPr>
          <a:lstStyle/>
          <a:p>
            <a:r>
              <a:rPr lang="en-US" dirty="0" smtClean="0"/>
              <a:t>Web API – Once Missing in ASP.NET</a:t>
            </a:r>
            <a:endParaRPr lang="en-US" dirty="0"/>
          </a:p>
        </p:txBody>
      </p:sp>
      <p:sp>
        <p:nvSpPr>
          <p:cNvPr id="4" name="Rectangle 3"/>
          <p:cNvSpPr/>
          <p:nvPr/>
        </p:nvSpPr>
        <p:spPr bwMode="auto">
          <a:xfrm>
            <a:off x="879902" y="4527299"/>
            <a:ext cx="8935748" cy="200400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5" name="Rectangle 4"/>
          <p:cNvSpPr/>
          <p:nvPr/>
        </p:nvSpPr>
        <p:spPr bwMode="auto">
          <a:xfrm>
            <a:off x="3898929"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Caching</a:t>
            </a:r>
          </a:p>
        </p:txBody>
      </p:sp>
      <p:sp>
        <p:nvSpPr>
          <p:cNvPr id="6" name="Rectangle 5"/>
          <p:cNvSpPr/>
          <p:nvPr/>
        </p:nvSpPr>
        <p:spPr bwMode="auto">
          <a:xfrm>
            <a:off x="948136"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Modules</a:t>
            </a:r>
          </a:p>
        </p:txBody>
      </p:sp>
      <p:sp>
        <p:nvSpPr>
          <p:cNvPr id="7" name="Rectangle 6"/>
          <p:cNvSpPr/>
          <p:nvPr/>
        </p:nvSpPr>
        <p:spPr bwMode="auto">
          <a:xfrm>
            <a:off x="3911208"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Handlers</a:t>
            </a:r>
          </a:p>
        </p:txBody>
      </p:sp>
      <p:sp>
        <p:nvSpPr>
          <p:cNvPr id="8" name="Rectangle 7"/>
          <p:cNvSpPr/>
          <p:nvPr/>
        </p:nvSpPr>
        <p:spPr bwMode="auto">
          <a:xfrm>
            <a:off x="948136" y="578071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Intrinsics</a:t>
            </a:r>
          </a:p>
        </p:txBody>
      </p:sp>
      <p:sp>
        <p:nvSpPr>
          <p:cNvPr id="14" name="Rectangle 13"/>
          <p:cNvSpPr/>
          <p:nvPr/>
        </p:nvSpPr>
        <p:spPr bwMode="auto">
          <a:xfrm>
            <a:off x="6838093" y="521466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Membership</a:t>
            </a:r>
          </a:p>
        </p:txBody>
      </p:sp>
      <p:sp>
        <p:nvSpPr>
          <p:cNvPr id="16" name="Rectangle 15"/>
          <p:cNvSpPr/>
          <p:nvPr/>
        </p:nvSpPr>
        <p:spPr bwMode="auto">
          <a:xfrm>
            <a:off x="6838093"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Etc.</a:t>
            </a:r>
          </a:p>
        </p:txBody>
      </p:sp>
      <p:sp>
        <p:nvSpPr>
          <p:cNvPr id="17" name="TextBox 28"/>
          <p:cNvSpPr txBox="1"/>
          <p:nvPr/>
        </p:nvSpPr>
        <p:spPr>
          <a:xfrm>
            <a:off x="574570" y="4528923"/>
            <a:ext cx="8130153" cy="55399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3000" dirty="0" smtClean="0">
                <a:solidFill>
                  <a:schemeClr val="bg1">
                    <a:alpha val="99000"/>
                  </a:schemeClr>
                </a:solidFill>
              </a:rPr>
              <a:t>ASP.NET Core</a:t>
            </a:r>
            <a:endParaRPr lang="en-US" sz="3000" dirty="0">
              <a:solidFill>
                <a:schemeClr val="bg1">
                  <a:alpha val="99000"/>
                </a:schemeClr>
              </a:solidFill>
            </a:endParaRPr>
          </a:p>
        </p:txBody>
      </p:sp>
      <p:sp>
        <p:nvSpPr>
          <p:cNvPr id="23" name="Rectangle 22"/>
          <p:cNvSpPr/>
          <p:nvPr/>
        </p:nvSpPr>
        <p:spPr>
          <a:xfrm>
            <a:off x="8263156" y="3456263"/>
            <a:ext cx="3058968" cy="9790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MVC</a:t>
            </a:r>
            <a:endParaRPr lang="en-US" dirty="0">
              <a:gradFill>
                <a:gsLst>
                  <a:gs pos="0">
                    <a:srgbClr val="FFFFFF"/>
                  </a:gs>
                  <a:gs pos="100000">
                    <a:srgbClr val="FFFFFF"/>
                  </a:gs>
                </a:gsLst>
                <a:lin ang="5400000" scaled="0"/>
              </a:gradFill>
            </a:endParaRPr>
          </a:p>
        </p:txBody>
      </p:sp>
      <p:sp>
        <p:nvSpPr>
          <p:cNvPr id="24" name="Rectangle 23"/>
          <p:cNvSpPr/>
          <p:nvPr/>
        </p:nvSpPr>
        <p:spPr>
          <a:xfrm>
            <a:off x="5075339" y="3449433"/>
            <a:ext cx="3114838" cy="9858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Pages</a:t>
            </a:r>
            <a:endParaRPr lang="en-US" dirty="0">
              <a:gradFill>
                <a:gsLst>
                  <a:gs pos="0">
                    <a:srgbClr val="FFFFFF"/>
                  </a:gs>
                  <a:gs pos="100000">
                    <a:srgbClr val="FFFFFF"/>
                  </a:gs>
                </a:gsLst>
                <a:lin ang="5400000" scaled="0"/>
              </a:gradFill>
            </a:endParaRPr>
          </a:p>
        </p:txBody>
      </p:sp>
      <p:sp>
        <p:nvSpPr>
          <p:cNvPr id="28" name="Rectangle 27"/>
          <p:cNvSpPr/>
          <p:nvPr/>
        </p:nvSpPr>
        <p:spPr>
          <a:xfrm>
            <a:off x="879902" y="2659310"/>
            <a:ext cx="4124455" cy="17684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Forms</a:t>
            </a:r>
            <a:endParaRPr lang="en-US" dirty="0">
              <a:gradFill>
                <a:gsLst>
                  <a:gs pos="0">
                    <a:srgbClr val="FFFFFF"/>
                  </a:gs>
                  <a:gs pos="100000">
                    <a:srgbClr val="FFFFFF"/>
                  </a:gs>
                </a:gsLst>
                <a:lin ang="5400000" scaled="0"/>
              </a:gradFill>
            </a:endParaRPr>
          </a:p>
        </p:txBody>
      </p:sp>
      <p:sp>
        <p:nvSpPr>
          <p:cNvPr id="29" name="Rectangle 28"/>
          <p:cNvSpPr/>
          <p:nvPr/>
        </p:nvSpPr>
        <p:spPr>
          <a:xfrm>
            <a:off x="5075339" y="2659310"/>
            <a:ext cx="4740311" cy="7096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Razor View Engine</a:t>
            </a:r>
          </a:p>
        </p:txBody>
      </p:sp>
      <p:sp>
        <p:nvSpPr>
          <p:cNvPr id="38" name="Rectangle 37"/>
          <p:cNvSpPr/>
          <p:nvPr/>
        </p:nvSpPr>
        <p:spPr bwMode="auto">
          <a:xfrm>
            <a:off x="8414918" y="3881611"/>
            <a:ext cx="1400732" cy="45549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rPr>
              <a:t>MVC 4</a:t>
            </a:r>
            <a:endParaRPr lang="en-US" sz="2000" dirty="0">
              <a:gradFill>
                <a:gsLst>
                  <a:gs pos="0">
                    <a:srgbClr val="FFFFFF"/>
                  </a:gs>
                  <a:gs pos="100000">
                    <a:srgbClr val="FFFFFF"/>
                  </a:gs>
                </a:gsLst>
                <a:lin ang="5400000" scaled="0"/>
              </a:gradFill>
            </a:endParaRPr>
          </a:p>
        </p:txBody>
      </p:sp>
      <p:sp>
        <p:nvSpPr>
          <p:cNvPr id="40" name="Rectangle 39"/>
          <p:cNvSpPr/>
          <p:nvPr/>
        </p:nvSpPr>
        <p:spPr>
          <a:xfrm>
            <a:off x="879902" y="1703024"/>
            <a:ext cx="8912738" cy="8794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HTML</a:t>
            </a:r>
            <a:endParaRPr lang="en-US" dirty="0">
              <a:gradFill>
                <a:gsLst>
                  <a:gs pos="0">
                    <a:srgbClr val="FFFFFF"/>
                  </a:gs>
                  <a:gs pos="100000">
                    <a:srgbClr val="FFFFFF"/>
                  </a:gs>
                </a:gsLst>
                <a:lin ang="5400000" scaled="0"/>
              </a:gradFill>
            </a:endParaRPr>
          </a:p>
        </p:txBody>
      </p:sp>
      <p:grpSp>
        <p:nvGrpSpPr>
          <p:cNvPr id="9" name="Group 8"/>
          <p:cNvGrpSpPr/>
          <p:nvPr/>
        </p:nvGrpSpPr>
        <p:grpSpPr>
          <a:xfrm>
            <a:off x="9889114" y="1703024"/>
            <a:ext cx="1433010" cy="4829903"/>
            <a:chOff x="9889114" y="1703024"/>
            <a:chExt cx="1433010" cy="4829903"/>
          </a:xfrm>
        </p:grpSpPr>
        <p:sp>
          <p:nvSpPr>
            <p:cNvPr id="35" name="Rectangle 34"/>
            <p:cNvSpPr/>
            <p:nvPr/>
          </p:nvSpPr>
          <p:spPr>
            <a:xfrm>
              <a:off x="9899010" y="4536821"/>
              <a:ext cx="1423114" cy="199610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Self Host</a:t>
              </a:r>
              <a:endParaRPr lang="en-US" dirty="0">
                <a:gradFill>
                  <a:gsLst>
                    <a:gs pos="0">
                      <a:srgbClr val="FFFFFF"/>
                    </a:gs>
                    <a:gs pos="100000">
                      <a:srgbClr val="FFFFFF"/>
                    </a:gs>
                  </a:gsLst>
                  <a:lin ang="5400000" scaled="0"/>
                </a:gradFill>
              </a:endParaRPr>
            </a:p>
          </p:txBody>
        </p:sp>
        <p:sp>
          <p:nvSpPr>
            <p:cNvPr id="37" name="Rectangle 36"/>
            <p:cNvSpPr/>
            <p:nvPr/>
          </p:nvSpPr>
          <p:spPr bwMode="auto">
            <a:xfrm>
              <a:off x="9899010" y="3881611"/>
              <a:ext cx="1357301" cy="45549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rPr>
                <a:t>Web API</a:t>
              </a:r>
              <a:endParaRPr lang="en-US" sz="2000" dirty="0">
                <a:gradFill>
                  <a:gsLst>
                    <a:gs pos="0">
                      <a:srgbClr val="FFFFFF"/>
                    </a:gs>
                    <a:gs pos="100000">
                      <a:srgbClr val="FFFFFF"/>
                    </a:gs>
                  </a:gsLst>
                  <a:lin ang="5400000" scaled="0"/>
                </a:gradFill>
              </a:endParaRPr>
            </a:p>
          </p:txBody>
        </p:sp>
        <p:sp>
          <p:nvSpPr>
            <p:cNvPr id="41" name="Rectangle 40"/>
            <p:cNvSpPr/>
            <p:nvPr/>
          </p:nvSpPr>
          <p:spPr>
            <a:xfrm>
              <a:off x="9899009" y="2659310"/>
              <a:ext cx="1423115" cy="72195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Code</a:t>
              </a:r>
              <a:endParaRPr lang="en-US" dirty="0">
                <a:gradFill>
                  <a:gsLst>
                    <a:gs pos="0">
                      <a:srgbClr val="FFFFFF"/>
                    </a:gs>
                    <a:gs pos="100000">
                      <a:srgbClr val="FFFFFF"/>
                    </a:gs>
                  </a:gsLst>
                  <a:lin ang="5400000" scaled="0"/>
                </a:gradFill>
              </a:endParaRPr>
            </a:p>
          </p:txBody>
        </p:sp>
        <p:sp>
          <p:nvSpPr>
            <p:cNvPr id="42" name="Rectangle 41"/>
            <p:cNvSpPr/>
            <p:nvPr/>
          </p:nvSpPr>
          <p:spPr>
            <a:xfrm>
              <a:off x="9889114" y="2170626"/>
              <a:ext cx="1423115" cy="4087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JSON</a:t>
              </a:r>
              <a:endParaRPr lang="en-US" dirty="0">
                <a:gradFill>
                  <a:gsLst>
                    <a:gs pos="0">
                      <a:srgbClr val="FFFFFF"/>
                    </a:gs>
                    <a:gs pos="100000">
                      <a:srgbClr val="FFFFFF"/>
                    </a:gs>
                  </a:gsLst>
                  <a:lin ang="5400000" scaled="0"/>
                </a:gradFill>
              </a:endParaRPr>
            </a:p>
          </p:txBody>
        </p:sp>
        <p:sp>
          <p:nvSpPr>
            <p:cNvPr id="44" name="Rectangle 43"/>
            <p:cNvSpPr/>
            <p:nvPr/>
          </p:nvSpPr>
          <p:spPr>
            <a:xfrm>
              <a:off x="9899008" y="1703024"/>
              <a:ext cx="1423115" cy="4087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XML</a:t>
              </a:r>
              <a:endParaRPr lang="en-US"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8635616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Web API</a:t>
            </a:r>
            <a:endParaRPr lang="en-US" dirty="0"/>
          </a:p>
        </p:txBody>
      </p:sp>
      <p:sp>
        <p:nvSpPr>
          <p:cNvPr id="4" name="Text Placeholder 3"/>
          <p:cNvSpPr>
            <a:spLocks noGrp="1"/>
          </p:cNvSpPr>
          <p:nvPr>
            <p:ph type="body" sz="quarter" idx="10"/>
          </p:nvPr>
        </p:nvSpPr>
        <p:spPr>
          <a:xfrm>
            <a:off x="519112" y="2278310"/>
            <a:ext cx="11149013" cy="3231654"/>
          </a:xfrm>
        </p:spPr>
        <p:txBody>
          <a:bodyPr/>
          <a:lstStyle/>
          <a:p>
            <a:pPr marL="574675" indent="-571500">
              <a:buFont typeface="Arial" pitchFamily="34" charset="0"/>
              <a:buChar char="•"/>
            </a:pPr>
            <a:r>
              <a:rPr lang="en-US" dirty="0" smtClean="0"/>
              <a:t>A </a:t>
            </a:r>
            <a:r>
              <a:rPr lang="en-US" dirty="0" err="1" smtClean="0"/>
              <a:t>RESTful</a:t>
            </a:r>
            <a:r>
              <a:rPr lang="en-US" dirty="0" smtClean="0"/>
              <a:t>, HTTP-considerate interface</a:t>
            </a:r>
          </a:p>
          <a:p>
            <a:pPr marL="574675" indent="-571500">
              <a:buFont typeface="Arial" pitchFamily="34" charset="0"/>
              <a:buChar char="•"/>
            </a:pPr>
            <a:r>
              <a:rPr lang="en-US" dirty="0" smtClean="0"/>
              <a:t>Previously WCF Web API, rebuilt as part of MVC</a:t>
            </a:r>
          </a:p>
          <a:p>
            <a:pPr marL="574675" indent="-571500">
              <a:buFont typeface="Arial" pitchFamily="34" charset="0"/>
              <a:buChar char="•"/>
            </a:pPr>
            <a:r>
              <a:rPr lang="en-US" dirty="0" smtClean="0"/>
              <a:t>More consistent with the MVC approach</a:t>
            </a:r>
          </a:p>
          <a:p>
            <a:pPr marL="574675" indent="-571500">
              <a:buFont typeface="Arial" pitchFamily="34" charset="0"/>
              <a:buChar char="•"/>
            </a:pPr>
            <a:r>
              <a:rPr lang="en-US" dirty="0" smtClean="0"/>
              <a:t>JSON and XML support out-of-the-box</a:t>
            </a:r>
          </a:p>
          <a:p>
            <a:pPr marL="574675" indent="-571500">
              <a:buFont typeface="Arial" pitchFamily="34" charset="0"/>
              <a:buChar char="•"/>
            </a:pPr>
            <a:r>
              <a:rPr lang="en-US" dirty="0" smtClean="0"/>
              <a:t>Custom formatter support available</a:t>
            </a:r>
          </a:p>
        </p:txBody>
      </p:sp>
      <p:sp>
        <p:nvSpPr>
          <p:cNvPr id="6" name="Rectangle 5"/>
          <p:cNvSpPr/>
          <p:nvPr>
            <p:custDataLst>
              <p:tags r:id="rId1"/>
            </p:custDataLst>
          </p:nvPr>
        </p:nvSpPr>
        <p:spPr bwMode="auto">
          <a:xfrm>
            <a:off x="516571" y="1420813"/>
            <a:ext cx="10850511" cy="584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363" fontAlgn="base">
              <a:spcBef>
                <a:spcPts val="1200"/>
              </a:spcBef>
              <a:buSzPct val="80000"/>
            </a:pPr>
            <a:r>
              <a:rPr lang="en-US" sz="3200" dirty="0" smtClean="0">
                <a:ln>
                  <a:solidFill>
                    <a:schemeClr val="bg1">
                      <a:alpha val="0"/>
                    </a:schemeClr>
                  </a:solidFill>
                </a:ln>
                <a:solidFill>
                  <a:schemeClr val="bg1"/>
                </a:solidFill>
              </a:rPr>
              <a:t>How can your site reach other devices or platforms?</a:t>
            </a:r>
            <a:endParaRPr lang="en-US" sz="3200" dirty="0">
              <a:ln>
                <a:solidFill>
                  <a:schemeClr val="bg1">
                    <a:alpha val="0"/>
                  </a:schemeClr>
                </a:solidFill>
              </a:ln>
              <a:solidFill>
                <a:schemeClr val="bg1"/>
              </a:solidFill>
            </a:endParaRPr>
          </a:p>
        </p:txBody>
      </p:sp>
      <p:sp>
        <p:nvSpPr>
          <p:cNvPr id="7" name="Rectangle 6"/>
          <p:cNvSpPr/>
          <p:nvPr>
            <p:custDataLst>
              <p:tags r:id="rId2"/>
            </p:custDataLst>
          </p:nvPr>
        </p:nvSpPr>
        <p:spPr bwMode="auto">
          <a:xfrm>
            <a:off x="516568" y="1404656"/>
            <a:ext cx="10850511" cy="584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363" fontAlgn="base">
              <a:spcBef>
                <a:spcPts val="1200"/>
              </a:spcBef>
              <a:buSzPct val="80000"/>
            </a:pPr>
            <a:r>
              <a:rPr lang="en-US" sz="3200" dirty="0" smtClean="0">
                <a:ln>
                  <a:solidFill>
                    <a:schemeClr val="bg1">
                      <a:alpha val="0"/>
                    </a:schemeClr>
                  </a:solidFill>
                </a:ln>
                <a:solidFill>
                  <a:schemeClr val="bg1"/>
                </a:solidFill>
              </a:rPr>
              <a:t>Now your site</a:t>
            </a:r>
            <a:r>
              <a:rPr lang="en-US" sz="3200" dirty="0">
                <a:ln>
                  <a:solidFill>
                    <a:schemeClr val="bg1">
                      <a:alpha val="0"/>
                    </a:schemeClr>
                  </a:solidFill>
                </a:ln>
                <a:solidFill>
                  <a:schemeClr val="bg1"/>
                </a:solidFill>
              </a:rPr>
              <a:t> </a:t>
            </a:r>
            <a:r>
              <a:rPr lang="en-US" sz="3200" dirty="0" smtClean="0">
                <a:ln>
                  <a:solidFill>
                    <a:schemeClr val="bg1">
                      <a:alpha val="0"/>
                    </a:schemeClr>
                  </a:solidFill>
                </a:ln>
                <a:solidFill>
                  <a:schemeClr val="bg1"/>
                </a:solidFill>
              </a:rPr>
              <a:t>can reach other devices or platforms</a:t>
            </a:r>
            <a:endParaRPr lang="en-US" sz="3200" dirty="0">
              <a:ln>
                <a:solidFill>
                  <a:schemeClr val="bg1">
                    <a:alpha val="0"/>
                  </a:schemeClr>
                </a:solidFill>
              </a:ln>
              <a:solidFill>
                <a:schemeClr val="bg1"/>
              </a:solidFill>
            </a:endParaRPr>
          </a:p>
        </p:txBody>
      </p:sp>
    </p:spTree>
    <p:extLst>
      <p:ext uri="{BB962C8B-B14F-4D97-AF65-F5344CB8AC3E}">
        <p14:creationId xmlns:p14="http://schemas.microsoft.com/office/powerpoint/2010/main" val="42050198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3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3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4000"/>
                            </p:stCondLst>
                            <p:childTnLst>
                              <p:par>
                                <p:cTn id="13" presetID="10" presetClass="entr" presetSubtype="0" fill="hold" grpId="0"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par>
                          <p:cTn id="16" fill="hold">
                            <p:stCondLst>
                              <p:cond delay="4500"/>
                            </p:stCondLst>
                            <p:childTnLst>
                              <p:par>
                                <p:cTn id="17" presetID="10" presetClass="entr" presetSubtype="0" fill="hold" grpId="0" nodeType="after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500"/>
                                        <p:tgtEl>
                                          <p:spTgt spid="4">
                                            <p:txEl>
                                              <p:pRg st="2" end="2"/>
                                            </p:txEl>
                                          </p:spTgt>
                                        </p:tgtEl>
                                      </p:cBhvr>
                                    </p:animEffect>
                                  </p:childTnLst>
                                </p:cTn>
                              </p:par>
                            </p:childTnLst>
                          </p:cTn>
                        </p:par>
                        <p:par>
                          <p:cTn id="20" fill="hold">
                            <p:stCondLst>
                              <p:cond delay="5000"/>
                            </p:stCondLst>
                            <p:childTnLst>
                              <p:par>
                                <p:cTn id="21" presetID="10" presetClass="entr" presetSubtype="0" fill="hold" grpId="0" nodeType="after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500"/>
                                        <p:tgtEl>
                                          <p:spTgt spid="4">
                                            <p:txEl>
                                              <p:pRg st="3" end="3"/>
                                            </p:txEl>
                                          </p:spTgt>
                                        </p:tgtEl>
                                      </p:cBhvr>
                                    </p:animEffect>
                                  </p:childTnLst>
                                </p:cTn>
                              </p:par>
                            </p:childTnLst>
                          </p:cTn>
                        </p:par>
                        <p:par>
                          <p:cTn id="24" fill="hold">
                            <p:stCondLst>
                              <p:cond delay="5500"/>
                            </p:stCondLst>
                            <p:childTnLst>
                              <p:par>
                                <p:cTn id="25" presetID="10" presetClass="entr" presetSubtype="0" fill="hold" grpId="0" nodeType="after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1" y="2971258"/>
            <a:ext cx="12188825" cy="3108543"/>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0" y="1698670"/>
            <a:ext cx="12188825" cy="116633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a:xfrm>
            <a:off x="519112" y="228600"/>
            <a:ext cx="11149013" cy="664797"/>
          </a:xfrm>
        </p:spPr>
        <p:txBody>
          <a:bodyPr/>
          <a:lstStyle/>
          <a:p>
            <a:r>
              <a:rPr lang="en-US" sz="4800" dirty="0" smtClean="0"/>
              <a:t>A simple API in 5 steps</a:t>
            </a:r>
            <a:endParaRPr lang="en-US" sz="4800" dirty="0"/>
          </a:p>
        </p:txBody>
      </p:sp>
      <p:sp>
        <p:nvSpPr>
          <p:cNvPr id="5" name="TextBox 4"/>
          <p:cNvSpPr txBox="1"/>
          <p:nvPr/>
        </p:nvSpPr>
        <p:spPr>
          <a:xfrm>
            <a:off x="5130025" y="1695450"/>
            <a:ext cx="6211891"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public class Person</a:t>
            </a:r>
          </a:p>
          <a:p>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public </a:t>
            </a:r>
            <a:r>
              <a:rPr lang="en-US" sz="1400" dirty="0" err="1">
                <a:solidFill>
                  <a:schemeClr val="lt1">
                    <a:alpha val="99000"/>
                  </a:schemeClr>
                </a:solidFill>
                <a:latin typeface="Consolas" pitchFamily="49" charset="0"/>
                <a:cs typeface="Consolas" pitchFamily="49" charset="0"/>
              </a:rPr>
              <a:t>int</a:t>
            </a:r>
            <a:r>
              <a:rPr lang="en-US" sz="1400" dirty="0">
                <a:solidFill>
                  <a:schemeClr val="lt1">
                    <a:alpha val="99000"/>
                  </a:schemeClr>
                </a:solidFill>
                <a:latin typeface="Consolas" pitchFamily="49" charset="0"/>
                <a:cs typeface="Consolas" pitchFamily="49" charset="0"/>
              </a:rPr>
              <a:t> Id { get; set; }</a:t>
            </a:r>
          </a:p>
          <a:p>
            <a:r>
              <a:rPr lang="en-US" sz="1400" dirty="0">
                <a:solidFill>
                  <a:schemeClr val="lt1">
                    <a:alpha val="99000"/>
                  </a:schemeClr>
                </a:solidFill>
                <a:latin typeface="Consolas" pitchFamily="49" charset="0"/>
                <a:cs typeface="Consolas" pitchFamily="49" charset="0"/>
              </a:rPr>
              <a:t>    public string Name { get; set; }</a:t>
            </a:r>
          </a:p>
          <a:p>
            <a:r>
              <a:rPr lang="en-US" sz="1400" dirty="0">
                <a:solidFill>
                  <a:schemeClr val="lt1">
                    <a:alpha val="99000"/>
                  </a:schemeClr>
                </a:solidFill>
                <a:latin typeface="Consolas" pitchFamily="49" charset="0"/>
                <a:cs typeface="Consolas" pitchFamily="49" charset="0"/>
              </a:rPr>
              <a:t>}</a:t>
            </a:r>
            <a:endParaRPr lang="en-US" sz="1400" dirty="0" smtClean="0">
              <a:solidFill>
                <a:schemeClr val="lt1">
                  <a:alpha val="99000"/>
                </a:schemeClr>
              </a:solidFill>
              <a:latin typeface="Consolas" pitchFamily="49" charset="0"/>
              <a:cs typeface="Consolas" pitchFamily="49" charset="0"/>
            </a:endParaRPr>
          </a:p>
        </p:txBody>
      </p:sp>
      <p:sp>
        <p:nvSpPr>
          <p:cNvPr id="8" name="Rectangle 7"/>
          <p:cNvSpPr/>
          <p:nvPr/>
        </p:nvSpPr>
        <p:spPr>
          <a:xfrm>
            <a:off x="433839" y="1698670"/>
            <a:ext cx="2167838" cy="1077218"/>
          </a:xfrm>
          <a:prstGeom prst="rect">
            <a:avLst/>
          </a:prstGeom>
        </p:spPr>
        <p:txBody>
          <a:bodyPr wrap="none">
            <a:spAutoFit/>
          </a:bodyPr>
          <a:lstStyle/>
          <a:p>
            <a:r>
              <a:rPr lang="en-US" sz="4000" dirty="0" smtClean="0">
                <a:solidFill>
                  <a:schemeClr val="accent2">
                    <a:alpha val="99000"/>
                  </a:schemeClr>
                </a:solidFill>
                <a:latin typeface="Segoe UI Light" pitchFamily="34" charset="0"/>
              </a:rPr>
              <a:t>Step 1:</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Create a Model</a:t>
            </a:r>
            <a:endParaRPr lang="en-US" dirty="0">
              <a:solidFill>
                <a:schemeClr val="tx2">
                  <a:alpha val="99000"/>
                </a:schemeClr>
              </a:solidFill>
              <a:latin typeface="Segoe UI Light" pitchFamily="34" charset="0"/>
            </a:endParaRPr>
          </a:p>
        </p:txBody>
      </p:sp>
      <p:sp>
        <p:nvSpPr>
          <p:cNvPr id="9" name="TextBox 8"/>
          <p:cNvSpPr txBox="1"/>
          <p:nvPr/>
        </p:nvSpPr>
        <p:spPr>
          <a:xfrm>
            <a:off x="5130023" y="2971258"/>
            <a:ext cx="6211893" cy="3108543"/>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public class </a:t>
            </a:r>
            <a:r>
              <a:rPr lang="en-US" sz="1400" dirty="0" err="1">
                <a:solidFill>
                  <a:schemeClr val="lt1">
                    <a:alpha val="99000"/>
                  </a:schemeClr>
                </a:solidFill>
                <a:latin typeface="Consolas" pitchFamily="49" charset="0"/>
                <a:cs typeface="Consolas" pitchFamily="49" charset="0"/>
              </a:rPr>
              <a:t>PersonController</a:t>
            </a:r>
            <a:r>
              <a:rPr lang="en-US" sz="1400" dirty="0">
                <a:solidFill>
                  <a:schemeClr val="lt1">
                    <a:alpha val="99000"/>
                  </a:schemeClr>
                </a:solidFill>
                <a:latin typeface="Consolas" pitchFamily="49" charset="0"/>
                <a:cs typeface="Consolas" pitchFamily="49" charset="0"/>
              </a:rPr>
              <a:t> : </a:t>
            </a:r>
            <a:r>
              <a:rPr lang="en-US" sz="1400" dirty="0" err="1">
                <a:solidFill>
                  <a:schemeClr val="accent4">
                    <a:lumMod val="40000"/>
                    <a:lumOff val="60000"/>
                    <a:alpha val="99000"/>
                  </a:schemeClr>
                </a:solidFill>
                <a:latin typeface="Consolas" pitchFamily="49" charset="0"/>
                <a:cs typeface="Consolas" pitchFamily="49" charset="0"/>
              </a:rPr>
              <a:t>ApiController</a:t>
            </a:r>
            <a:endParaRPr lang="en-US" sz="1400" dirty="0">
              <a:solidFill>
                <a:schemeClr val="accent4">
                  <a:lumMod val="40000"/>
                  <a:lumOff val="60000"/>
                  <a:alpha val="99000"/>
                </a:schemeClr>
              </a:solidFill>
              <a:latin typeface="Consolas" pitchFamily="49" charset="0"/>
              <a:cs typeface="Consolas" pitchFamily="49" charset="0"/>
            </a:endParaRPr>
          </a:p>
          <a:p>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List&lt;Person&gt; _people</a:t>
            </a:r>
            <a:r>
              <a:rPr lang="en-US" sz="1400" dirty="0" smtClean="0">
                <a:solidFill>
                  <a:schemeClr val="lt1">
                    <a:alpha val="99000"/>
                  </a:schemeClr>
                </a:solidFill>
                <a:latin typeface="Consolas" pitchFamily="49" charset="0"/>
                <a:cs typeface="Consolas" pitchFamily="49" charset="0"/>
              </a:rPr>
              <a:t>;</a:t>
            </a:r>
            <a:endParaRPr lang="en-US" sz="1400" dirty="0">
              <a:solidFill>
                <a:schemeClr val="lt1">
                  <a:alpha val="99000"/>
                </a:schemeClr>
              </a:solidFill>
              <a:latin typeface="Consolas" pitchFamily="49" charset="0"/>
              <a:cs typeface="Consolas" pitchFamily="49" charset="0"/>
            </a:endParaRPr>
          </a:p>
          <a:p>
            <a:r>
              <a:rPr lang="en-US" sz="1400" dirty="0">
                <a:solidFill>
                  <a:schemeClr val="lt1">
                    <a:alpha val="99000"/>
                  </a:schemeClr>
                </a:solidFill>
                <a:latin typeface="Consolas" pitchFamily="49" charset="0"/>
                <a:cs typeface="Consolas" pitchFamily="49" charset="0"/>
              </a:rPr>
              <a:t>    public </a:t>
            </a:r>
            <a:r>
              <a:rPr lang="en-US" sz="1400" dirty="0" err="1">
                <a:solidFill>
                  <a:schemeClr val="lt1">
                    <a:alpha val="99000"/>
                  </a:schemeClr>
                </a:solidFill>
                <a:latin typeface="Consolas" pitchFamily="49" charset="0"/>
                <a:cs typeface="Consolas" pitchFamily="49" charset="0"/>
              </a:rPr>
              <a:t>PersonController</a:t>
            </a:r>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        _people = new List&lt;Person&gt;();</a:t>
            </a:r>
          </a:p>
          <a:p>
            <a:r>
              <a:rPr lang="en-US" sz="1400" dirty="0">
                <a:solidFill>
                  <a:schemeClr val="lt1">
                    <a:alpha val="99000"/>
                  </a:schemeClr>
                </a:solidFill>
                <a:latin typeface="Consolas" pitchFamily="49" charset="0"/>
                <a:cs typeface="Consolas" pitchFamily="49" charset="0"/>
              </a:rPr>
              <a:t>        _</a:t>
            </a:r>
            <a:r>
              <a:rPr lang="en-US" sz="1400" dirty="0" err="1">
                <a:solidFill>
                  <a:schemeClr val="lt1">
                    <a:alpha val="99000"/>
                  </a:schemeClr>
                </a:solidFill>
                <a:latin typeface="Consolas" pitchFamily="49" charset="0"/>
                <a:cs typeface="Consolas" pitchFamily="49" charset="0"/>
              </a:rPr>
              <a:t>people.AddRange</a:t>
            </a:r>
            <a:r>
              <a:rPr lang="en-US" sz="1400" dirty="0">
                <a:solidFill>
                  <a:schemeClr val="lt1">
                    <a:alpha val="99000"/>
                  </a:schemeClr>
                </a:solidFill>
                <a:latin typeface="Consolas" pitchFamily="49" charset="0"/>
                <a:cs typeface="Consolas" pitchFamily="49" charset="0"/>
              </a:rPr>
              <a:t>(new Person[]</a:t>
            </a:r>
          </a:p>
          <a:p>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            new Person { Id = 1, Name = "Chuck Norris" },</a:t>
            </a:r>
          </a:p>
          <a:p>
            <a:r>
              <a:rPr lang="en-US" sz="1400" dirty="0">
                <a:solidFill>
                  <a:schemeClr val="lt1">
                    <a:alpha val="99000"/>
                  </a:schemeClr>
                </a:solidFill>
                <a:latin typeface="Consolas" pitchFamily="49" charset="0"/>
                <a:cs typeface="Consolas" pitchFamily="49" charset="0"/>
              </a:rPr>
              <a:t>            new Person { Id = 2, Name = "David </a:t>
            </a:r>
            <a:r>
              <a:rPr lang="en-US" sz="1400" dirty="0" err="1">
                <a:solidFill>
                  <a:schemeClr val="lt1">
                    <a:alpha val="99000"/>
                  </a:schemeClr>
                </a:solidFill>
                <a:latin typeface="Consolas" pitchFamily="49" charset="0"/>
                <a:cs typeface="Consolas" pitchFamily="49" charset="0"/>
              </a:rPr>
              <a:t>Caradine</a:t>
            </a:r>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a:t>
            </a:r>
          </a:p>
          <a:p>
            <a:r>
              <a:rPr lang="en-US" sz="1400" dirty="0" smtClean="0">
                <a:solidFill>
                  <a:schemeClr val="lt1">
                    <a:alpha val="99000"/>
                  </a:schemeClr>
                </a:solidFill>
                <a:latin typeface="Consolas" pitchFamily="49" charset="0"/>
                <a:cs typeface="Consolas" pitchFamily="49" charset="0"/>
              </a:rPr>
              <a:t>            new Person { Id = 3, Name = "Bruce Lee" }</a:t>
            </a:r>
          </a:p>
          <a:p>
            <a:r>
              <a:rPr lang="en-US" sz="1400" dirty="0" smtClean="0">
                <a:solidFill>
                  <a:schemeClr val="lt1">
                    <a:alpha val="99000"/>
                  </a:schemeClr>
                </a:solidFill>
                <a:latin typeface="Consolas" pitchFamily="49" charset="0"/>
                <a:cs typeface="Consolas" pitchFamily="49" charset="0"/>
              </a:rPr>
              <a:t>        </a:t>
            </a:r>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a:t>
            </a:r>
            <a:endParaRPr lang="en-US" sz="1400" dirty="0" smtClean="0">
              <a:solidFill>
                <a:schemeClr val="lt1">
                  <a:alpha val="99000"/>
                </a:schemeClr>
              </a:solidFill>
              <a:latin typeface="Consolas" pitchFamily="49" charset="0"/>
              <a:cs typeface="Consolas" pitchFamily="49" charset="0"/>
            </a:endParaRPr>
          </a:p>
        </p:txBody>
      </p:sp>
      <p:sp>
        <p:nvSpPr>
          <p:cNvPr id="10" name="Rectangle 9"/>
          <p:cNvSpPr/>
          <p:nvPr/>
        </p:nvSpPr>
        <p:spPr>
          <a:xfrm>
            <a:off x="433838" y="2971258"/>
            <a:ext cx="3156890" cy="1077218"/>
          </a:xfrm>
          <a:prstGeom prst="rect">
            <a:avLst/>
          </a:prstGeom>
        </p:spPr>
        <p:txBody>
          <a:bodyPr wrap="none">
            <a:spAutoFit/>
          </a:bodyPr>
          <a:lstStyle/>
          <a:p>
            <a:r>
              <a:rPr lang="en-US" sz="4000" dirty="0" smtClean="0">
                <a:solidFill>
                  <a:schemeClr val="accent2">
                    <a:alpha val="99000"/>
                  </a:schemeClr>
                </a:solidFill>
                <a:latin typeface="Segoe UI Light" pitchFamily="34" charset="0"/>
              </a:rPr>
              <a:t>Step 2:</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Make an API Controller</a:t>
            </a:r>
            <a:endParaRPr lang="en-US" dirty="0">
              <a:solidFill>
                <a:schemeClr val="tx2">
                  <a:alpha val="99000"/>
                </a:schemeClr>
              </a:solidFill>
              <a:latin typeface="Segoe UI Light" pitchFamily="34" charset="0"/>
            </a:endParaRPr>
          </a:p>
        </p:txBody>
      </p:sp>
    </p:spTree>
    <p:extLst>
      <p:ext uri="{BB962C8B-B14F-4D97-AF65-F5344CB8AC3E}">
        <p14:creationId xmlns:p14="http://schemas.microsoft.com/office/powerpoint/2010/main" val="3846868820"/>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1" y="3004814"/>
            <a:ext cx="12188825" cy="11695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0" y="1698670"/>
            <a:ext cx="12188825" cy="116633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a:xfrm>
            <a:off x="519112" y="228600"/>
            <a:ext cx="11149013" cy="664797"/>
          </a:xfrm>
        </p:spPr>
        <p:txBody>
          <a:bodyPr/>
          <a:lstStyle/>
          <a:p>
            <a:r>
              <a:rPr lang="en-US" sz="4800" dirty="0" smtClean="0"/>
              <a:t>Make Controller actions to return &amp; save data</a:t>
            </a:r>
            <a:endParaRPr lang="en-US" sz="4800" dirty="0"/>
          </a:p>
        </p:txBody>
      </p:sp>
      <p:sp>
        <p:nvSpPr>
          <p:cNvPr id="5" name="TextBox 4"/>
          <p:cNvSpPr txBox="1"/>
          <p:nvPr/>
        </p:nvSpPr>
        <p:spPr>
          <a:xfrm>
            <a:off x="5130025" y="1695450"/>
            <a:ext cx="5901497"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 GET /</a:t>
            </a:r>
            <a:r>
              <a:rPr lang="en-US" sz="1400" dirty="0" err="1">
                <a:solidFill>
                  <a:schemeClr val="lt1">
                    <a:alpha val="99000"/>
                  </a:schemeClr>
                </a:solidFill>
                <a:latin typeface="Consolas" pitchFamily="49" charset="0"/>
                <a:cs typeface="Consolas" pitchFamily="49" charset="0"/>
              </a:rPr>
              <a:t>api</a:t>
            </a:r>
            <a:r>
              <a:rPr lang="en-US" sz="1400" dirty="0">
                <a:solidFill>
                  <a:schemeClr val="lt1">
                    <a:alpha val="99000"/>
                  </a:schemeClr>
                </a:solidFill>
                <a:latin typeface="Consolas" pitchFamily="49" charset="0"/>
                <a:cs typeface="Consolas" pitchFamily="49" charset="0"/>
              </a:rPr>
              <a:t>/person</a:t>
            </a:r>
          </a:p>
          <a:p>
            <a:r>
              <a:rPr lang="en-US" sz="1400" dirty="0">
                <a:solidFill>
                  <a:schemeClr val="lt1">
                    <a:alpha val="99000"/>
                  </a:schemeClr>
                </a:solidFill>
                <a:latin typeface="Consolas" pitchFamily="49" charset="0"/>
                <a:cs typeface="Consolas" pitchFamily="49" charset="0"/>
              </a:rPr>
              <a:t>public </a:t>
            </a:r>
            <a:r>
              <a:rPr lang="en-US" sz="1400" dirty="0" err="1">
                <a:solidFill>
                  <a:schemeClr val="lt1">
                    <a:alpha val="99000"/>
                  </a:schemeClr>
                </a:solidFill>
                <a:latin typeface="Consolas" pitchFamily="49" charset="0"/>
                <a:cs typeface="Consolas" pitchFamily="49" charset="0"/>
              </a:rPr>
              <a:t>IEnumerable</a:t>
            </a:r>
            <a:r>
              <a:rPr lang="en-US" sz="1400" dirty="0">
                <a:solidFill>
                  <a:schemeClr val="lt1">
                    <a:alpha val="99000"/>
                  </a:schemeClr>
                </a:solidFill>
                <a:latin typeface="Consolas" pitchFamily="49" charset="0"/>
                <a:cs typeface="Consolas" pitchFamily="49" charset="0"/>
              </a:rPr>
              <a:t>&lt;</a:t>
            </a:r>
            <a:r>
              <a:rPr lang="en-US" sz="1400" dirty="0">
                <a:solidFill>
                  <a:schemeClr val="accent4">
                    <a:lumMod val="40000"/>
                    <a:lumOff val="60000"/>
                    <a:alpha val="99000"/>
                  </a:schemeClr>
                </a:solidFill>
                <a:latin typeface="Consolas" pitchFamily="49" charset="0"/>
                <a:cs typeface="Consolas" pitchFamily="49" charset="0"/>
              </a:rPr>
              <a:t>Person</a:t>
            </a:r>
            <a:r>
              <a:rPr lang="en-US" sz="1400" dirty="0">
                <a:solidFill>
                  <a:schemeClr val="lt1">
                    <a:alpha val="99000"/>
                  </a:schemeClr>
                </a:solidFill>
                <a:latin typeface="Consolas" pitchFamily="49" charset="0"/>
                <a:cs typeface="Consolas" pitchFamily="49" charset="0"/>
              </a:rPr>
              <a:t>&gt; Get()</a:t>
            </a:r>
          </a:p>
          <a:p>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return _people;</a:t>
            </a:r>
          </a:p>
          <a:p>
            <a:r>
              <a:rPr lang="en-US" sz="1400" dirty="0">
                <a:solidFill>
                  <a:schemeClr val="lt1">
                    <a:alpha val="99000"/>
                  </a:schemeClr>
                </a:solidFill>
                <a:latin typeface="Consolas" pitchFamily="49" charset="0"/>
                <a:cs typeface="Consolas" pitchFamily="49" charset="0"/>
              </a:rPr>
              <a:t>}</a:t>
            </a:r>
            <a:endParaRPr lang="en-US" sz="1400" dirty="0" smtClean="0">
              <a:solidFill>
                <a:schemeClr val="lt1">
                  <a:alpha val="99000"/>
                </a:schemeClr>
              </a:solidFill>
              <a:latin typeface="Consolas" pitchFamily="49" charset="0"/>
              <a:cs typeface="Consolas" pitchFamily="49" charset="0"/>
            </a:endParaRPr>
          </a:p>
        </p:txBody>
      </p:sp>
      <p:sp>
        <p:nvSpPr>
          <p:cNvPr id="8" name="Rectangle 7"/>
          <p:cNvSpPr/>
          <p:nvPr/>
        </p:nvSpPr>
        <p:spPr>
          <a:xfrm>
            <a:off x="433839" y="1698670"/>
            <a:ext cx="2485232" cy="1077218"/>
          </a:xfrm>
          <a:prstGeom prst="rect">
            <a:avLst/>
          </a:prstGeom>
        </p:spPr>
        <p:txBody>
          <a:bodyPr wrap="none">
            <a:spAutoFit/>
          </a:bodyPr>
          <a:lstStyle/>
          <a:p>
            <a:r>
              <a:rPr lang="en-US" sz="4000" dirty="0" smtClean="0">
                <a:solidFill>
                  <a:schemeClr val="accent2">
                    <a:alpha val="99000"/>
                  </a:schemeClr>
                </a:solidFill>
                <a:latin typeface="Segoe UI Light" pitchFamily="34" charset="0"/>
              </a:rPr>
              <a:t>Step 3:</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Return everything</a:t>
            </a:r>
            <a:endParaRPr lang="en-US" dirty="0">
              <a:solidFill>
                <a:schemeClr val="tx2">
                  <a:alpha val="99000"/>
                </a:schemeClr>
              </a:solidFill>
              <a:latin typeface="Segoe UI Light" pitchFamily="34" charset="0"/>
            </a:endParaRPr>
          </a:p>
        </p:txBody>
      </p:sp>
      <p:sp>
        <p:nvSpPr>
          <p:cNvPr id="9" name="TextBox 8"/>
          <p:cNvSpPr txBox="1"/>
          <p:nvPr/>
        </p:nvSpPr>
        <p:spPr>
          <a:xfrm>
            <a:off x="5130023" y="3004814"/>
            <a:ext cx="5901499"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 GET /</a:t>
            </a:r>
            <a:r>
              <a:rPr lang="en-US" sz="1400" dirty="0" err="1">
                <a:solidFill>
                  <a:schemeClr val="lt1">
                    <a:alpha val="99000"/>
                  </a:schemeClr>
                </a:solidFill>
                <a:latin typeface="Consolas" pitchFamily="49" charset="0"/>
                <a:cs typeface="Consolas" pitchFamily="49" charset="0"/>
              </a:rPr>
              <a:t>api</a:t>
            </a:r>
            <a:r>
              <a:rPr lang="en-US" sz="1400" dirty="0">
                <a:solidFill>
                  <a:schemeClr val="lt1">
                    <a:alpha val="99000"/>
                  </a:schemeClr>
                </a:solidFill>
                <a:latin typeface="Consolas" pitchFamily="49" charset="0"/>
                <a:cs typeface="Consolas" pitchFamily="49" charset="0"/>
              </a:rPr>
              <a:t>/person/5</a:t>
            </a:r>
          </a:p>
          <a:p>
            <a:r>
              <a:rPr lang="en-US" sz="1400" dirty="0">
                <a:solidFill>
                  <a:schemeClr val="lt1">
                    <a:alpha val="99000"/>
                  </a:schemeClr>
                </a:solidFill>
                <a:latin typeface="Consolas" pitchFamily="49" charset="0"/>
                <a:cs typeface="Consolas" pitchFamily="49" charset="0"/>
              </a:rPr>
              <a:t>public </a:t>
            </a:r>
            <a:r>
              <a:rPr lang="en-US" sz="1400" dirty="0" smtClean="0">
                <a:solidFill>
                  <a:schemeClr val="accent4">
                    <a:lumMod val="40000"/>
                    <a:lumOff val="60000"/>
                    <a:alpha val="99000"/>
                  </a:schemeClr>
                </a:solidFill>
                <a:latin typeface="Consolas" pitchFamily="49" charset="0"/>
                <a:cs typeface="Consolas" pitchFamily="49" charset="0"/>
              </a:rPr>
              <a:t>Person</a:t>
            </a:r>
            <a:r>
              <a:rPr lang="en-US" sz="1400" dirty="0" smtClean="0">
                <a:solidFill>
                  <a:schemeClr val="lt1">
                    <a:alpha val="99000"/>
                  </a:schemeClr>
                </a:solidFill>
                <a:latin typeface="Consolas" pitchFamily="49" charset="0"/>
                <a:cs typeface="Consolas" pitchFamily="49" charset="0"/>
              </a:rPr>
              <a:t> Get(</a:t>
            </a:r>
            <a:r>
              <a:rPr lang="en-US" sz="1400" dirty="0" err="1" smtClean="0">
                <a:solidFill>
                  <a:schemeClr val="lt1">
                    <a:alpha val="99000"/>
                  </a:schemeClr>
                </a:solidFill>
                <a:latin typeface="Consolas" pitchFamily="49" charset="0"/>
                <a:cs typeface="Consolas" pitchFamily="49" charset="0"/>
              </a:rPr>
              <a:t>int</a:t>
            </a:r>
            <a:r>
              <a:rPr lang="en-US" sz="1400" dirty="0" smtClean="0">
                <a:solidFill>
                  <a:schemeClr val="lt1">
                    <a:alpha val="99000"/>
                  </a:schemeClr>
                </a:solidFill>
                <a:latin typeface="Consolas" pitchFamily="49" charset="0"/>
                <a:cs typeface="Consolas" pitchFamily="49" charset="0"/>
              </a:rPr>
              <a:t> </a:t>
            </a:r>
            <a:r>
              <a:rPr lang="en-US" sz="1400" dirty="0">
                <a:solidFill>
                  <a:schemeClr val="lt1">
                    <a:alpha val="99000"/>
                  </a:schemeClr>
                </a:solidFill>
                <a:latin typeface="Consolas" pitchFamily="49" charset="0"/>
                <a:cs typeface="Consolas" pitchFamily="49" charset="0"/>
              </a:rPr>
              <a:t>id)</a:t>
            </a:r>
          </a:p>
          <a:p>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return _</a:t>
            </a:r>
            <a:r>
              <a:rPr lang="en-US" sz="1400" dirty="0" err="1">
                <a:solidFill>
                  <a:schemeClr val="lt1">
                    <a:alpha val="99000"/>
                  </a:schemeClr>
                </a:solidFill>
                <a:latin typeface="Consolas" pitchFamily="49" charset="0"/>
                <a:cs typeface="Consolas" pitchFamily="49" charset="0"/>
              </a:rPr>
              <a:t>people.First</a:t>
            </a:r>
            <a:r>
              <a:rPr lang="en-US" sz="1400" dirty="0">
                <a:solidFill>
                  <a:schemeClr val="lt1">
                    <a:alpha val="99000"/>
                  </a:schemeClr>
                </a:solidFill>
                <a:latin typeface="Consolas" pitchFamily="49" charset="0"/>
                <a:cs typeface="Consolas" pitchFamily="49" charset="0"/>
              </a:rPr>
              <a:t>(x =&gt; </a:t>
            </a:r>
            <a:r>
              <a:rPr lang="en-US" sz="1400" dirty="0" err="1">
                <a:solidFill>
                  <a:schemeClr val="lt1">
                    <a:alpha val="99000"/>
                  </a:schemeClr>
                </a:solidFill>
                <a:latin typeface="Consolas" pitchFamily="49" charset="0"/>
                <a:cs typeface="Consolas" pitchFamily="49" charset="0"/>
              </a:rPr>
              <a:t>x.Id</a:t>
            </a:r>
            <a:r>
              <a:rPr lang="en-US" sz="1400" dirty="0">
                <a:solidFill>
                  <a:schemeClr val="lt1">
                    <a:alpha val="99000"/>
                  </a:schemeClr>
                </a:solidFill>
                <a:latin typeface="Consolas" pitchFamily="49" charset="0"/>
                <a:cs typeface="Consolas" pitchFamily="49" charset="0"/>
              </a:rPr>
              <a:t> == id);</a:t>
            </a:r>
          </a:p>
          <a:p>
            <a:r>
              <a:rPr lang="en-US" sz="1400" dirty="0">
                <a:solidFill>
                  <a:schemeClr val="lt1">
                    <a:alpha val="99000"/>
                  </a:schemeClr>
                </a:solidFill>
                <a:latin typeface="Consolas" pitchFamily="49" charset="0"/>
                <a:cs typeface="Consolas" pitchFamily="49" charset="0"/>
              </a:rPr>
              <a:t>}</a:t>
            </a:r>
            <a:endParaRPr lang="en-US" sz="1400" dirty="0" smtClean="0">
              <a:solidFill>
                <a:schemeClr val="lt1">
                  <a:alpha val="99000"/>
                </a:schemeClr>
              </a:solidFill>
              <a:latin typeface="Consolas" pitchFamily="49" charset="0"/>
              <a:cs typeface="Consolas" pitchFamily="49" charset="0"/>
            </a:endParaRPr>
          </a:p>
        </p:txBody>
      </p:sp>
      <p:sp>
        <p:nvSpPr>
          <p:cNvPr id="10" name="Rectangle 9"/>
          <p:cNvSpPr/>
          <p:nvPr/>
        </p:nvSpPr>
        <p:spPr>
          <a:xfrm>
            <a:off x="433838" y="3004814"/>
            <a:ext cx="2259658" cy="1077218"/>
          </a:xfrm>
          <a:prstGeom prst="rect">
            <a:avLst/>
          </a:prstGeom>
        </p:spPr>
        <p:txBody>
          <a:bodyPr wrap="none">
            <a:spAutoFit/>
          </a:bodyPr>
          <a:lstStyle/>
          <a:p>
            <a:r>
              <a:rPr lang="en-US" sz="4000" dirty="0" smtClean="0">
                <a:solidFill>
                  <a:schemeClr val="accent2">
                    <a:alpha val="99000"/>
                  </a:schemeClr>
                </a:solidFill>
                <a:latin typeface="Segoe UI Light" pitchFamily="34" charset="0"/>
              </a:rPr>
              <a:t>Step 4:</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Return one item</a:t>
            </a:r>
            <a:endParaRPr lang="en-US" dirty="0">
              <a:solidFill>
                <a:schemeClr val="tx2">
                  <a:alpha val="99000"/>
                </a:schemeClr>
              </a:solidFill>
              <a:latin typeface="Segoe UI Light" pitchFamily="34" charset="0"/>
            </a:endParaRPr>
          </a:p>
        </p:txBody>
      </p:sp>
      <p:sp>
        <p:nvSpPr>
          <p:cNvPr id="11" name="Rectangle 10"/>
          <p:cNvSpPr/>
          <p:nvPr/>
        </p:nvSpPr>
        <p:spPr bwMode="auto">
          <a:xfrm>
            <a:off x="-2" y="4331673"/>
            <a:ext cx="12188825" cy="11695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TextBox 11"/>
          <p:cNvSpPr txBox="1"/>
          <p:nvPr/>
        </p:nvSpPr>
        <p:spPr>
          <a:xfrm>
            <a:off x="5130022" y="4331673"/>
            <a:ext cx="5901499"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 POST /</a:t>
            </a:r>
            <a:r>
              <a:rPr lang="en-US" sz="1400" dirty="0" err="1">
                <a:solidFill>
                  <a:schemeClr val="lt1">
                    <a:alpha val="99000"/>
                  </a:schemeClr>
                </a:solidFill>
                <a:latin typeface="Consolas" pitchFamily="49" charset="0"/>
                <a:cs typeface="Consolas" pitchFamily="49" charset="0"/>
              </a:rPr>
              <a:t>api</a:t>
            </a:r>
            <a:r>
              <a:rPr lang="en-US" sz="1400" dirty="0">
                <a:solidFill>
                  <a:schemeClr val="lt1">
                    <a:alpha val="99000"/>
                  </a:schemeClr>
                </a:solidFill>
                <a:latin typeface="Consolas" pitchFamily="49" charset="0"/>
                <a:cs typeface="Consolas" pitchFamily="49" charset="0"/>
              </a:rPr>
              <a:t>/person</a:t>
            </a:r>
          </a:p>
          <a:p>
            <a:r>
              <a:rPr lang="en-US" sz="1400" dirty="0">
                <a:solidFill>
                  <a:schemeClr val="lt1">
                    <a:alpha val="99000"/>
                  </a:schemeClr>
                </a:solidFill>
                <a:latin typeface="Consolas" pitchFamily="49" charset="0"/>
                <a:cs typeface="Consolas" pitchFamily="49" charset="0"/>
              </a:rPr>
              <a:t>public void Post(</a:t>
            </a:r>
            <a:r>
              <a:rPr lang="en-US" sz="1400" dirty="0">
                <a:solidFill>
                  <a:schemeClr val="accent4">
                    <a:lumMod val="40000"/>
                    <a:lumOff val="60000"/>
                    <a:alpha val="99000"/>
                  </a:schemeClr>
                </a:solidFill>
                <a:latin typeface="Consolas" pitchFamily="49" charset="0"/>
                <a:cs typeface="Consolas" pitchFamily="49" charset="0"/>
              </a:rPr>
              <a:t>Person</a:t>
            </a:r>
            <a:r>
              <a:rPr lang="en-US" sz="1400" dirty="0">
                <a:solidFill>
                  <a:schemeClr val="lt1">
                    <a:alpha val="99000"/>
                  </a:schemeClr>
                </a:solidFill>
                <a:latin typeface="Consolas" pitchFamily="49" charset="0"/>
                <a:cs typeface="Consolas" pitchFamily="49" charset="0"/>
              </a:rPr>
              <a:t> value)</a:t>
            </a:r>
          </a:p>
          <a:p>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_</a:t>
            </a:r>
            <a:r>
              <a:rPr lang="en-US" sz="1400" dirty="0" err="1">
                <a:solidFill>
                  <a:schemeClr val="lt1">
                    <a:alpha val="99000"/>
                  </a:schemeClr>
                </a:solidFill>
                <a:latin typeface="Consolas" pitchFamily="49" charset="0"/>
                <a:cs typeface="Consolas" pitchFamily="49" charset="0"/>
              </a:rPr>
              <a:t>people.Add</a:t>
            </a:r>
            <a:r>
              <a:rPr lang="en-US" sz="1400" dirty="0">
                <a:solidFill>
                  <a:schemeClr val="lt1">
                    <a:alpha val="99000"/>
                  </a:schemeClr>
                </a:solidFill>
                <a:latin typeface="Consolas" pitchFamily="49" charset="0"/>
                <a:cs typeface="Consolas" pitchFamily="49" charset="0"/>
              </a:rPr>
              <a:t>(value);</a:t>
            </a:r>
          </a:p>
          <a:p>
            <a:r>
              <a:rPr lang="en-US" sz="1400" dirty="0">
                <a:solidFill>
                  <a:schemeClr val="lt1">
                    <a:alpha val="99000"/>
                  </a:schemeClr>
                </a:solidFill>
                <a:latin typeface="Consolas" pitchFamily="49" charset="0"/>
                <a:cs typeface="Consolas" pitchFamily="49" charset="0"/>
              </a:rPr>
              <a:t>}</a:t>
            </a:r>
            <a:endParaRPr lang="en-US" sz="1400" dirty="0" smtClean="0">
              <a:solidFill>
                <a:schemeClr val="lt1">
                  <a:alpha val="99000"/>
                </a:schemeClr>
              </a:solidFill>
              <a:latin typeface="Consolas" pitchFamily="49" charset="0"/>
              <a:cs typeface="Consolas" pitchFamily="49" charset="0"/>
            </a:endParaRPr>
          </a:p>
        </p:txBody>
      </p:sp>
      <p:sp>
        <p:nvSpPr>
          <p:cNvPr id="13" name="Rectangle 12"/>
          <p:cNvSpPr/>
          <p:nvPr/>
        </p:nvSpPr>
        <p:spPr>
          <a:xfrm>
            <a:off x="433837" y="4331673"/>
            <a:ext cx="2106667" cy="1077218"/>
          </a:xfrm>
          <a:prstGeom prst="rect">
            <a:avLst/>
          </a:prstGeom>
        </p:spPr>
        <p:txBody>
          <a:bodyPr wrap="none">
            <a:spAutoFit/>
          </a:bodyPr>
          <a:lstStyle/>
          <a:p>
            <a:r>
              <a:rPr lang="en-US" sz="4000" dirty="0" smtClean="0">
                <a:solidFill>
                  <a:schemeClr val="accent2">
                    <a:alpha val="99000"/>
                  </a:schemeClr>
                </a:solidFill>
                <a:latin typeface="Segoe UI Light" pitchFamily="34" charset="0"/>
              </a:rPr>
              <a:t>Step 5:</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Collect an item</a:t>
            </a:r>
            <a:endParaRPr lang="en-US" dirty="0">
              <a:solidFill>
                <a:schemeClr val="tx2">
                  <a:alpha val="99000"/>
                </a:schemeClr>
              </a:solidFill>
              <a:latin typeface="Segoe UI Light" pitchFamily="34" charset="0"/>
            </a:endParaRPr>
          </a:p>
        </p:txBody>
      </p:sp>
    </p:spTree>
    <p:extLst>
      <p:ext uri="{BB962C8B-B14F-4D97-AF65-F5344CB8AC3E}">
        <p14:creationId xmlns:p14="http://schemas.microsoft.com/office/powerpoint/2010/main" val="386105469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Web API with IE9</a:t>
            </a:r>
            <a:endParaRPr lang="en-US" dirty="0"/>
          </a:p>
        </p:txBody>
      </p:sp>
      <p:sp>
        <p:nvSpPr>
          <p:cNvPr id="4" name="Text Placeholder 3"/>
          <p:cNvSpPr>
            <a:spLocks noGrp="1"/>
          </p:cNvSpPr>
          <p:nvPr>
            <p:ph type="body" idx="1"/>
          </p:nvPr>
        </p:nvSpPr>
        <p:spPr>
          <a:xfrm>
            <a:off x="519113" y="1558599"/>
            <a:ext cx="5486400" cy="332399"/>
          </a:xfrm>
        </p:spPr>
        <p:txBody>
          <a:bodyPr/>
          <a:lstStyle/>
          <a:p>
            <a:r>
              <a:rPr lang="en-US" sz="2400" dirty="0" smtClean="0"/>
              <a:t>Go to /</a:t>
            </a:r>
            <a:r>
              <a:rPr lang="en-US" sz="2400" dirty="0" err="1" smtClean="0"/>
              <a:t>api</a:t>
            </a:r>
            <a:r>
              <a:rPr lang="en-US" sz="2400" dirty="0" smtClean="0"/>
              <a:t>/person ([prefix]Controller)</a:t>
            </a:r>
            <a:endParaRPr lang="en-US" sz="2400" dirty="0"/>
          </a:p>
        </p:txBody>
      </p:sp>
      <p:sp>
        <p:nvSpPr>
          <p:cNvPr id="6" name="Text Placeholder 5"/>
          <p:cNvSpPr>
            <a:spLocks noGrp="1"/>
          </p:cNvSpPr>
          <p:nvPr>
            <p:ph type="body" sz="quarter" idx="3"/>
          </p:nvPr>
        </p:nvSpPr>
        <p:spPr>
          <a:xfrm>
            <a:off x="6181725" y="1558599"/>
            <a:ext cx="5486400" cy="332399"/>
          </a:xfrm>
        </p:spPr>
        <p:txBody>
          <a:bodyPr/>
          <a:lstStyle/>
          <a:p>
            <a:r>
              <a:rPr lang="en-US" sz="2400" dirty="0" smtClean="0"/>
              <a:t>Detailed view exposes the JSON data</a:t>
            </a:r>
            <a:endParaRPr lang="en-US" sz="2400" dirty="0"/>
          </a:p>
        </p:txBody>
      </p:sp>
      <p:pic>
        <p:nvPicPr>
          <p:cNvPr id="72706" name="Picture 2" descr="C:\Users\bradyg\AppData\Local\Temp\SNAGHTML39e7142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112" y="2028083"/>
            <a:ext cx="5115485" cy="2787198"/>
          </a:xfrm>
          <a:prstGeom prst="rect">
            <a:avLst/>
          </a:prstGeom>
          <a:noFill/>
          <a:extLst>
            <a:ext uri="{909E8E84-426E-40DD-AFC4-6F175D3DCCD1}">
              <a14:hiddenFill xmlns:a14="http://schemas.microsoft.com/office/drawing/2010/main">
                <a:solidFill>
                  <a:srgbClr val="FFFFFF"/>
                </a:solidFill>
              </a14:hiddenFill>
            </a:ext>
          </a:extLst>
        </p:spPr>
      </p:pic>
      <p:pic>
        <p:nvPicPr>
          <p:cNvPr id="72708" name="Picture 4" descr="C:\Users\bradyg\AppData\Local\Temp\SNAGHTML39e98fa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1724" y="2028083"/>
            <a:ext cx="5115485" cy="278719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custDataLst>
              <p:tags r:id="rId1"/>
            </p:custDataLst>
          </p:nvPr>
        </p:nvSpPr>
        <p:spPr bwMode="auto">
          <a:xfrm>
            <a:off x="446698" y="5053246"/>
            <a:ext cx="10850511" cy="584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363" fontAlgn="base">
              <a:spcBef>
                <a:spcPts val="1200"/>
              </a:spcBef>
              <a:buSzPct val="80000"/>
            </a:pPr>
            <a:r>
              <a:rPr lang="en-US" sz="3200" dirty="0" smtClean="0">
                <a:ln>
                  <a:solidFill>
                    <a:schemeClr val="bg1">
                      <a:alpha val="0"/>
                    </a:schemeClr>
                  </a:solidFill>
                </a:ln>
                <a:solidFill>
                  <a:schemeClr val="bg1"/>
                </a:solidFill>
              </a:rPr>
              <a:t>All of this, using native HTTP calls and familiar MVC syntax!</a:t>
            </a:r>
            <a:endParaRPr lang="en-US" sz="3200" dirty="0">
              <a:ln>
                <a:solidFill>
                  <a:schemeClr val="bg1">
                    <a:alpha val="0"/>
                  </a:schemeClr>
                </a:solidFill>
              </a:ln>
              <a:solidFill>
                <a:schemeClr val="bg1"/>
              </a:solidFill>
            </a:endParaRPr>
          </a:p>
        </p:txBody>
      </p:sp>
    </p:spTree>
    <p:extLst>
      <p:ext uri="{BB962C8B-B14F-4D97-AF65-F5344CB8AC3E}">
        <p14:creationId xmlns:p14="http://schemas.microsoft.com/office/powerpoint/2010/main" val="2146472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500"/>
                                  </p:stCondLst>
                                  <p:childTnLst>
                                    <p:set>
                                      <p:cBhvr>
                                        <p:cTn id="9" dur="1" fill="hold">
                                          <p:stCondLst>
                                            <p:cond delay="0"/>
                                          </p:stCondLst>
                                        </p:cTn>
                                        <p:tgtEl>
                                          <p:spTgt spid="72706"/>
                                        </p:tgtEl>
                                        <p:attrNameLst>
                                          <p:attrName>style.visibility</p:attrName>
                                        </p:attrNameLst>
                                      </p:cBhvr>
                                      <p:to>
                                        <p:strVal val="visible"/>
                                      </p:to>
                                    </p:set>
                                    <p:animEffect transition="in" filter="fade">
                                      <p:cBhvr>
                                        <p:cTn id="10" dur="500"/>
                                        <p:tgtEl>
                                          <p:spTgt spid="72706"/>
                                        </p:tgtEl>
                                      </p:cBhvr>
                                    </p:animEffect>
                                  </p:childTnLst>
                                </p:cTn>
                              </p:par>
                            </p:childTnLst>
                          </p:cTn>
                        </p:par>
                        <p:par>
                          <p:cTn id="11" fill="hold">
                            <p:stCondLst>
                              <p:cond delay="1000"/>
                            </p:stCondLst>
                            <p:childTnLst>
                              <p:par>
                                <p:cTn id="12" presetID="10" presetClass="entr" presetSubtype="0" fill="hold" grpId="0" nodeType="afterEffect">
                                  <p:stCondLst>
                                    <p:cond delay="50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500"/>
                                        <p:tgtEl>
                                          <p:spTgt spid="6">
                                            <p:txEl>
                                              <p:pRg st="0" end="0"/>
                                            </p:txEl>
                                          </p:spTgt>
                                        </p:tgtEl>
                                      </p:cBhvr>
                                    </p:animEffect>
                                  </p:childTnLst>
                                </p:cTn>
                              </p:par>
                              <p:par>
                                <p:cTn id="15" presetID="10" presetClass="entr" presetSubtype="0" fill="hold" nodeType="withEffect">
                                  <p:stCondLst>
                                    <p:cond delay="500"/>
                                  </p:stCondLst>
                                  <p:childTnLst>
                                    <p:set>
                                      <p:cBhvr>
                                        <p:cTn id="16" dur="1" fill="hold">
                                          <p:stCondLst>
                                            <p:cond delay="0"/>
                                          </p:stCondLst>
                                        </p:cTn>
                                        <p:tgtEl>
                                          <p:spTgt spid="72708"/>
                                        </p:tgtEl>
                                        <p:attrNameLst>
                                          <p:attrName>style.visibility</p:attrName>
                                        </p:attrNameLst>
                                      </p:cBhvr>
                                      <p:to>
                                        <p:strVal val="visible"/>
                                      </p:to>
                                    </p:set>
                                    <p:animEffect transition="in" filter="fade">
                                      <p:cBhvr>
                                        <p:cTn id="17" dur="500"/>
                                        <p:tgtEl>
                                          <p:spTgt spid="72708"/>
                                        </p:tgtEl>
                                      </p:cBhvr>
                                    </p:animEffect>
                                  </p:childTnLst>
                                </p:cTn>
                              </p:par>
                            </p:childTnLst>
                          </p:cTn>
                        </p:par>
                        <p:par>
                          <p:cTn id="18" fill="hold">
                            <p:stCondLst>
                              <p:cond delay="2000"/>
                            </p:stCondLst>
                            <p:childTnLst>
                              <p:par>
                                <p:cTn id="19" presetID="10" presetClass="entr" presetSubtype="0"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build="p"/>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Web API</a:t>
            </a:r>
            <a:endParaRPr lang="en-US" dirty="0"/>
          </a:p>
        </p:txBody>
      </p:sp>
      <p:sp>
        <p:nvSpPr>
          <p:cNvPr id="5" name="Text Placeholder 4"/>
          <p:cNvSpPr>
            <a:spLocks noGrp="1"/>
          </p:cNvSpPr>
          <p:nvPr>
            <p:ph type="body" sz="quarter" idx="10"/>
          </p:nvPr>
        </p:nvSpPr>
        <p:spPr/>
        <p:txBody>
          <a:bodyPr/>
          <a:lstStyle/>
          <a:p>
            <a:r>
              <a:rPr lang="en-US" dirty="0" smtClean="0"/>
              <a:t>demo</a:t>
            </a:r>
            <a:endParaRPr lang="en-US" dirty="0"/>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1469906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519112" y="6363586"/>
            <a:ext cx="1766888" cy="207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Autofit/>
          </a:bodyPr>
          <a:lstStyle/>
          <a:p>
            <a:r>
              <a:rPr lang="en-US" dirty="0" smtClean="0"/>
              <a:t>ASP.NET: A </a:t>
            </a:r>
            <a:r>
              <a:rPr lang="en-US" dirty="0"/>
              <a:t>F</a:t>
            </a:r>
            <a:r>
              <a:rPr lang="en-US" dirty="0" smtClean="0"/>
              <a:t>ramework </a:t>
            </a:r>
            <a:r>
              <a:rPr lang="en-US" dirty="0"/>
              <a:t>F</a:t>
            </a:r>
            <a:r>
              <a:rPr lang="en-US" dirty="0" smtClean="0"/>
              <a:t>or </a:t>
            </a:r>
            <a:r>
              <a:rPr lang="en-US" dirty="0"/>
              <a:t>A</a:t>
            </a:r>
            <a:r>
              <a:rPr lang="en-US" dirty="0" smtClean="0"/>
              <a:t>ll</a:t>
            </a:r>
            <a:endParaRPr lang="en-US" dirty="0"/>
          </a:p>
        </p:txBody>
      </p:sp>
      <p:sp>
        <p:nvSpPr>
          <p:cNvPr id="4" name="Rectangle 3"/>
          <p:cNvSpPr/>
          <p:nvPr/>
        </p:nvSpPr>
        <p:spPr bwMode="auto">
          <a:xfrm>
            <a:off x="879902" y="4527299"/>
            <a:ext cx="8935748" cy="200400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5" name="Rectangle 4"/>
          <p:cNvSpPr/>
          <p:nvPr/>
        </p:nvSpPr>
        <p:spPr bwMode="auto">
          <a:xfrm>
            <a:off x="3898929"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Caching</a:t>
            </a:r>
          </a:p>
        </p:txBody>
      </p:sp>
      <p:sp>
        <p:nvSpPr>
          <p:cNvPr id="6" name="Rectangle 5"/>
          <p:cNvSpPr/>
          <p:nvPr/>
        </p:nvSpPr>
        <p:spPr bwMode="auto">
          <a:xfrm>
            <a:off x="948136"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Modules</a:t>
            </a:r>
          </a:p>
        </p:txBody>
      </p:sp>
      <p:sp>
        <p:nvSpPr>
          <p:cNvPr id="7" name="Rectangle 6"/>
          <p:cNvSpPr/>
          <p:nvPr/>
        </p:nvSpPr>
        <p:spPr bwMode="auto">
          <a:xfrm>
            <a:off x="3911208"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Handlers</a:t>
            </a:r>
          </a:p>
        </p:txBody>
      </p:sp>
      <p:sp>
        <p:nvSpPr>
          <p:cNvPr id="8" name="Rectangle 7"/>
          <p:cNvSpPr/>
          <p:nvPr/>
        </p:nvSpPr>
        <p:spPr bwMode="auto">
          <a:xfrm>
            <a:off x="948136" y="578071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Intrinsics</a:t>
            </a:r>
          </a:p>
        </p:txBody>
      </p:sp>
      <p:sp>
        <p:nvSpPr>
          <p:cNvPr id="14" name="Rectangle 13"/>
          <p:cNvSpPr/>
          <p:nvPr/>
        </p:nvSpPr>
        <p:spPr bwMode="auto">
          <a:xfrm>
            <a:off x="6838093" y="521466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Membership</a:t>
            </a:r>
          </a:p>
        </p:txBody>
      </p:sp>
      <p:sp>
        <p:nvSpPr>
          <p:cNvPr id="16" name="Rectangle 15"/>
          <p:cNvSpPr/>
          <p:nvPr/>
        </p:nvSpPr>
        <p:spPr bwMode="auto">
          <a:xfrm>
            <a:off x="6838093"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Etc.</a:t>
            </a:r>
          </a:p>
        </p:txBody>
      </p:sp>
      <p:sp>
        <p:nvSpPr>
          <p:cNvPr id="17" name="TextBox 28"/>
          <p:cNvSpPr txBox="1"/>
          <p:nvPr/>
        </p:nvSpPr>
        <p:spPr>
          <a:xfrm>
            <a:off x="574570" y="4528923"/>
            <a:ext cx="8130153" cy="55399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3000" dirty="0" smtClean="0">
                <a:solidFill>
                  <a:schemeClr val="bg1">
                    <a:alpha val="99000"/>
                  </a:schemeClr>
                </a:solidFill>
              </a:rPr>
              <a:t>ASP.NET Core</a:t>
            </a:r>
            <a:endParaRPr lang="en-US" sz="3000" dirty="0">
              <a:solidFill>
                <a:schemeClr val="bg1">
                  <a:alpha val="99000"/>
                </a:schemeClr>
              </a:solidFill>
            </a:endParaRPr>
          </a:p>
        </p:txBody>
      </p:sp>
      <p:sp>
        <p:nvSpPr>
          <p:cNvPr id="23" name="Rectangle 22"/>
          <p:cNvSpPr/>
          <p:nvPr/>
        </p:nvSpPr>
        <p:spPr>
          <a:xfrm>
            <a:off x="8263156" y="3456263"/>
            <a:ext cx="3058968" cy="9790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MVC</a:t>
            </a:r>
            <a:endParaRPr lang="en-US" dirty="0">
              <a:gradFill>
                <a:gsLst>
                  <a:gs pos="0">
                    <a:srgbClr val="FFFFFF"/>
                  </a:gs>
                  <a:gs pos="100000">
                    <a:srgbClr val="FFFFFF"/>
                  </a:gs>
                </a:gsLst>
                <a:lin ang="5400000" scaled="0"/>
              </a:gradFill>
            </a:endParaRPr>
          </a:p>
        </p:txBody>
      </p:sp>
      <p:sp>
        <p:nvSpPr>
          <p:cNvPr id="24" name="Rectangle 23"/>
          <p:cNvSpPr/>
          <p:nvPr/>
        </p:nvSpPr>
        <p:spPr>
          <a:xfrm>
            <a:off x="5075339" y="3449433"/>
            <a:ext cx="3114838" cy="9858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Pages</a:t>
            </a:r>
            <a:endParaRPr lang="en-US" dirty="0">
              <a:gradFill>
                <a:gsLst>
                  <a:gs pos="0">
                    <a:srgbClr val="FFFFFF"/>
                  </a:gs>
                  <a:gs pos="100000">
                    <a:srgbClr val="FFFFFF"/>
                  </a:gs>
                </a:gsLst>
                <a:lin ang="5400000" scaled="0"/>
              </a:gradFill>
            </a:endParaRPr>
          </a:p>
        </p:txBody>
      </p:sp>
      <p:sp>
        <p:nvSpPr>
          <p:cNvPr id="28" name="Rectangle 27"/>
          <p:cNvSpPr/>
          <p:nvPr/>
        </p:nvSpPr>
        <p:spPr>
          <a:xfrm>
            <a:off x="879902" y="2659310"/>
            <a:ext cx="4124455" cy="17684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Forms</a:t>
            </a:r>
            <a:endParaRPr lang="en-US" dirty="0">
              <a:gradFill>
                <a:gsLst>
                  <a:gs pos="0">
                    <a:srgbClr val="FFFFFF"/>
                  </a:gs>
                  <a:gs pos="100000">
                    <a:srgbClr val="FFFFFF"/>
                  </a:gs>
                </a:gsLst>
                <a:lin ang="5400000" scaled="0"/>
              </a:gradFill>
            </a:endParaRPr>
          </a:p>
        </p:txBody>
      </p:sp>
      <p:sp>
        <p:nvSpPr>
          <p:cNvPr id="29" name="Rectangle 28"/>
          <p:cNvSpPr/>
          <p:nvPr/>
        </p:nvSpPr>
        <p:spPr>
          <a:xfrm>
            <a:off x="5075339" y="2659310"/>
            <a:ext cx="4740311" cy="7096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Razor View Engine</a:t>
            </a:r>
          </a:p>
        </p:txBody>
      </p:sp>
      <p:sp>
        <p:nvSpPr>
          <p:cNvPr id="35" name="Rectangle 34"/>
          <p:cNvSpPr/>
          <p:nvPr/>
        </p:nvSpPr>
        <p:spPr>
          <a:xfrm>
            <a:off x="9899010" y="4536821"/>
            <a:ext cx="1423114" cy="199610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Self Host</a:t>
            </a:r>
            <a:endParaRPr lang="en-US" dirty="0">
              <a:gradFill>
                <a:gsLst>
                  <a:gs pos="0">
                    <a:srgbClr val="FFFFFF"/>
                  </a:gs>
                  <a:gs pos="100000">
                    <a:srgbClr val="FFFFFF"/>
                  </a:gs>
                </a:gsLst>
                <a:lin ang="5400000" scaled="0"/>
              </a:gradFill>
            </a:endParaRPr>
          </a:p>
        </p:txBody>
      </p:sp>
      <p:sp>
        <p:nvSpPr>
          <p:cNvPr id="37" name="Rectangle 36"/>
          <p:cNvSpPr/>
          <p:nvPr/>
        </p:nvSpPr>
        <p:spPr bwMode="auto">
          <a:xfrm>
            <a:off x="9899010" y="3881611"/>
            <a:ext cx="1357301" cy="45549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rPr>
              <a:t>Web API</a:t>
            </a:r>
            <a:endParaRPr lang="en-US" sz="2000" dirty="0">
              <a:gradFill>
                <a:gsLst>
                  <a:gs pos="0">
                    <a:srgbClr val="FFFFFF"/>
                  </a:gs>
                  <a:gs pos="100000">
                    <a:srgbClr val="FFFFFF"/>
                  </a:gs>
                </a:gsLst>
                <a:lin ang="5400000" scaled="0"/>
              </a:gradFill>
            </a:endParaRPr>
          </a:p>
        </p:txBody>
      </p:sp>
      <p:sp>
        <p:nvSpPr>
          <p:cNvPr id="38" name="Rectangle 37"/>
          <p:cNvSpPr/>
          <p:nvPr/>
        </p:nvSpPr>
        <p:spPr bwMode="auto">
          <a:xfrm>
            <a:off x="8414918" y="3881611"/>
            <a:ext cx="1400732" cy="45549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rPr>
              <a:t>MVC 4</a:t>
            </a:r>
            <a:endParaRPr lang="en-US" sz="2000" dirty="0">
              <a:gradFill>
                <a:gsLst>
                  <a:gs pos="0">
                    <a:srgbClr val="FFFFFF"/>
                  </a:gs>
                  <a:gs pos="100000">
                    <a:srgbClr val="FFFFFF"/>
                  </a:gs>
                </a:gsLst>
                <a:lin ang="5400000" scaled="0"/>
              </a:gradFill>
            </a:endParaRPr>
          </a:p>
        </p:txBody>
      </p:sp>
      <p:sp>
        <p:nvSpPr>
          <p:cNvPr id="40" name="Rectangle 39"/>
          <p:cNvSpPr/>
          <p:nvPr/>
        </p:nvSpPr>
        <p:spPr>
          <a:xfrm>
            <a:off x="879902" y="1703024"/>
            <a:ext cx="8912738" cy="8794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HTML</a:t>
            </a:r>
            <a:endParaRPr lang="en-US" dirty="0">
              <a:gradFill>
                <a:gsLst>
                  <a:gs pos="0">
                    <a:srgbClr val="FFFFFF"/>
                  </a:gs>
                  <a:gs pos="100000">
                    <a:srgbClr val="FFFFFF"/>
                  </a:gs>
                </a:gsLst>
                <a:lin ang="5400000" scaled="0"/>
              </a:gradFill>
            </a:endParaRPr>
          </a:p>
        </p:txBody>
      </p:sp>
      <p:sp>
        <p:nvSpPr>
          <p:cNvPr id="41" name="Rectangle 40"/>
          <p:cNvSpPr/>
          <p:nvPr/>
        </p:nvSpPr>
        <p:spPr>
          <a:xfrm>
            <a:off x="9899009" y="2659310"/>
            <a:ext cx="1423115" cy="72195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Code</a:t>
            </a:r>
            <a:endParaRPr lang="en-US" dirty="0">
              <a:gradFill>
                <a:gsLst>
                  <a:gs pos="0">
                    <a:srgbClr val="FFFFFF"/>
                  </a:gs>
                  <a:gs pos="100000">
                    <a:srgbClr val="FFFFFF"/>
                  </a:gs>
                </a:gsLst>
                <a:lin ang="5400000" scaled="0"/>
              </a:gradFill>
            </a:endParaRPr>
          </a:p>
        </p:txBody>
      </p:sp>
      <p:sp>
        <p:nvSpPr>
          <p:cNvPr id="42" name="Rectangle 41"/>
          <p:cNvSpPr/>
          <p:nvPr/>
        </p:nvSpPr>
        <p:spPr>
          <a:xfrm>
            <a:off x="9889114" y="2170626"/>
            <a:ext cx="1423115" cy="4087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JSON</a:t>
            </a:r>
            <a:endParaRPr lang="en-US" dirty="0">
              <a:gradFill>
                <a:gsLst>
                  <a:gs pos="0">
                    <a:srgbClr val="FFFFFF"/>
                  </a:gs>
                  <a:gs pos="100000">
                    <a:srgbClr val="FFFFFF"/>
                  </a:gs>
                </a:gsLst>
                <a:lin ang="5400000" scaled="0"/>
              </a:gradFill>
            </a:endParaRPr>
          </a:p>
        </p:txBody>
      </p:sp>
      <p:sp>
        <p:nvSpPr>
          <p:cNvPr id="44" name="Rectangle 43"/>
          <p:cNvSpPr/>
          <p:nvPr/>
        </p:nvSpPr>
        <p:spPr>
          <a:xfrm>
            <a:off x="9899008" y="1703024"/>
            <a:ext cx="1423115" cy="4087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XML</a:t>
            </a:r>
            <a:endParaRPr lang="en-US"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258758903"/>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31832172"/>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271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One ASP.NET</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5" name="Text Placeholder 7"/>
          <p:cNvSpPr txBox="1">
            <a:spLocks/>
          </p:cNvSpPr>
          <p:nvPr/>
        </p:nvSpPr>
        <p:spPr>
          <a:xfrm>
            <a:off x="1257814" y="2709330"/>
            <a:ext cx="10693401" cy="1378644"/>
          </a:xfrm>
          <a:prstGeom prst="rect">
            <a:avLst/>
          </a:prstGeom>
        </p:spPr>
        <p:txBody>
          <a:bodyPr vert="horz" wrap="square" lIns="0" tIns="0" rIns="0" bIns="0" rtlCol="0" anchor="ctr" anchorCtr="0">
            <a:noAutofit/>
            <a:scene3d>
              <a:camera prst="orthographicFront"/>
              <a:lightRig rig="flat" dir="t"/>
            </a:scene3d>
            <a:sp3d>
              <a:contourClr>
                <a:schemeClr val="bg2"/>
              </a:contourClr>
            </a:sp3d>
          </a:bodyPr>
          <a:lstStyle>
            <a:lvl1pPr marL="0" indent="0" algn="l" defTabSz="914363" rtl="0" eaLnBrk="1" latinLnBrk="0" hangingPunct="1">
              <a:lnSpc>
                <a:spcPct val="90000"/>
              </a:lnSpc>
              <a:spcBef>
                <a:spcPct val="20000"/>
              </a:spcBef>
              <a:buSzPct val="80000"/>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dirty="0" smtClean="0"/>
              <a:t>* To rule them all? One to bind them? </a:t>
            </a:r>
            <a:endParaRPr lang="en-US" sz="3600" dirty="0"/>
          </a:p>
        </p:txBody>
      </p:sp>
    </p:spTree>
    <p:extLst>
      <p:ext uri="{BB962C8B-B14F-4D97-AF65-F5344CB8AC3E}">
        <p14:creationId xmlns:p14="http://schemas.microsoft.com/office/powerpoint/2010/main" val="130927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File &gt; New Project today</a:t>
            </a:r>
            <a:endParaRPr lang="en-US" dirty="0"/>
          </a:p>
        </p:txBody>
      </p:sp>
      <p:pic>
        <p:nvPicPr>
          <p:cNvPr id="9" name="Picture 8" descr="C:\Users\scottha\Desktop\New Project (167).png"/>
          <p:cNvPicPr/>
          <p:nvPr/>
        </p:nvPicPr>
        <p:blipFill>
          <a:blip r:embed="rId3">
            <a:extLst>
              <a:ext uri="{28A0092B-C50C-407E-A947-70E740481C1C}">
                <a14:useLocalDpi xmlns:a14="http://schemas.microsoft.com/office/drawing/2010/main" val="0"/>
              </a:ext>
            </a:extLst>
          </a:blip>
          <a:srcRect/>
          <a:stretch>
            <a:fillRect/>
          </a:stretch>
        </p:blipFill>
        <p:spPr bwMode="auto">
          <a:xfrm>
            <a:off x="1870868" y="1178287"/>
            <a:ext cx="8187532" cy="5167382"/>
          </a:xfrm>
          <a:prstGeom prst="rect">
            <a:avLst/>
          </a:prstGeom>
          <a:noFill/>
          <a:ln>
            <a:noFill/>
          </a:ln>
        </p:spPr>
      </p:pic>
    </p:spTree>
    <p:extLst>
      <p:ext uri="{BB962C8B-B14F-4D97-AF65-F5344CB8AC3E}">
        <p14:creationId xmlns:p14="http://schemas.microsoft.com/office/powerpoint/2010/main" val="4076983923"/>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One ASP.NET (</a:t>
            </a:r>
            <a:r>
              <a:rPr lang="en-US" dirty="0" err="1" smtClean="0"/>
              <a:t>vNext.Next.Next</a:t>
            </a:r>
            <a:r>
              <a:rPr lang="en-US" dirty="0" smtClean="0"/>
              <a:t>)</a:t>
            </a:r>
            <a:endParaRPr lang="en-US" dirty="0"/>
          </a:p>
        </p:txBody>
      </p:sp>
      <p:pic>
        <p:nvPicPr>
          <p:cNvPr id="9" name="Picture 8" descr="C:\Users\scottha\Desktop\New Project (167).png"/>
          <p:cNvPicPr/>
          <p:nvPr/>
        </p:nvPicPr>
        <p:blipFill>
          <a:blip r:embed="rId3">
            <a:extLst>
              <a:ext uri="{28A0092B-C50C-407E-A947-70E740481C1C}">
                <a14:useLocalDpi xmlns:a14="http://schemas.microsoft.com/office/drawing/2010/main" val="0"/>
              </a:ext>
            </a:extLst>
          </a:blip>
          <a:srcRect/>
          <a:stretch>
            <a:fillRect/>
          </a:stretch>
        </p:blipFill>
        <p:spPr bwMode="auto">
          <a:xfrm>
            <a:off x="1870868" y="1178287"/>
            <a:ext cx="8187532" cy="5167382"/>
          </a:xfrm>
          <a:prstGeom prst="rect">
            <a:avLst/>
          </a:prstGeom>
          <a:noFill/>
          <a:ln>
            <a:noFill/>
          </a:ln>
        </p:spPr>
      </p:pic>
      <p:pic>
        <p:nvPicPr>
          <p:cNvPr id="4" name="Picture 3"/>
          <p:cNvPicPr/>
          <p:nvPr/>
        </p:nvPicPr>
        <p:blipFill>
          <a:blip r:embed="rId4"/>
          <a:stretch>
            <a:fillRect/>
          </a:stretch>
        </p:blipFill>
        <p:spPr>
          <a:xfrm>
            <a:off x="1870868" y="1178287"/>
            <a:ext cx="8187532" cy="5167382"/>
          </a:xfrm>
          <a:prstGeom prst="rect">
            <a:avLst/>
          </a:prstGeom>
        </p:spPr>
      </p:pic>
    </p:spTree>
    <p:extLst>
      <p:ext uri="{BB962C8B-B14F-4D97-AF65-F5344CB8AC3E}">
        <p14:creationId xmlns:p14="http://schemas.microsoft.com/office/powerpoint/2010/main" val="3655803441"/>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One ASP.NET (Lego Blocks)</a:t>
            </a:r>
            <a:endParaRPr lang="en-US" dirty="0"/>
          </a:p>
        </p:txBody>
      </p:sp>
      <p:pic>
        <p:nvPicPr>
          <p:cNvPr id="5" name="Picture 4"/>
          <p:cNvPicPr/>
          <p:nvPr/>
        </p:nvPicPr>
        <p:blipFill>
          <a:blip r:embed="rId3"/>
          <a:stretch>
            <a:fillRect/>
          </a:stretch>
        </p:blipFill>
        <p:spPr>
          <a:xfrm>
            <a:off x="3122612" y="1066403"/>
            <a:ext cx="5943600" cy="5391150"/>
          </a:xfrm>
          <a:prstGeom prst="rect">
            <a:avLst/>
          </a:prstGeom>
        </p:spPr>
      </p:pic>
    </p:spTree>
    <p:extLst>
      <p:ext uri="{BB962C8B-B14F-4D97-AF65-F5344CB8AC3E}">
        <p14:creationId xmlns:p14="http://schemas.microsoft.com/office/powerpoint/2010/main" val="781583098"/>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One ASP.NET (add-on anytime)</a:t>
            </a:r>
            <a:endParaRPr lang="en-US" dirty="0"/>
          </a:p>
        </p:txBody>
      </p:sp>
      <p:pic>
        <p:nvPicPr>
          <p:cNvPr id="4" name="Picture 3"/>
          <p:cNvPicPr/>
          <p:nvPr/>
        </p:nvPicPr>
        <p:blipFill>
          <a:blip r:embed="rId3"/>
          <a:stretch>
            <a:fillRect/>
          </a:stretch>
        </p:blipFill>
        <p:spPr>
          <a:xfrm>
            <a:off x="4003180" y="2489199"/>
            <a:ext cx="5943600" cy="1746461"/>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1113" y="2429933"/>
            <a:ext cx="1746461" cy="1746461"/>
          </a:xfrm>
          <a:prstGeom prst="rect">
            <a:avLst/>
          </a:prstGeom>
        </p:spPr>
      </p:pic>
    </p:spTree>
    <p:extLst>
      <p:ext uri="{BB962C8B-B14F-4D97-AF65-F5344CB8AC3E}">
        <p14:creationId xmlns:p14="http://schemas.microsoft.com/office/powerpoint/2010/main" val="2756168086"/>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One ASP.NET</a:t>
            </a:r>
            <a:endParaRPr lang="en-US" dirty="0"/>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3777934964"/>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Web Stack</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521" y="1474787"/>
            <a:ext cx="5061480" cy="3988446"/>
          </a:xfrm>
          <a:prstGeom prst="rect">
            <a:avLst/>
          </a:prstGeom>
        </p:spPr>
      </p:pic>
      <p:sp>
        <p:nvSpPr>
          <p:cNvPr id="7" name="Text Placeholder 1"/>
          <p:cNvSpPr txBox="1">
            <a:spLocks/>
          </p:cNvSpPr>
          <p:nvPr/>
        </p:nvSpPr>
        <p:spPr>
          <a:xfrm>
            <a:off x="6005513" y="1745731"/>
            <a:ext cx="6042554" cy="664797"/>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800" dirty="0" smtClean="0"/>
              <a:t>ASP.NET MVC</a:t>
            </a:r>
            <a:endParaRPr lang="en-US" sz="4800" dirty="0"/>
          </a:p>
        </p:txBody>
      </p:sp>
      <p:sp>
        <p:nvSpPr>
          <p:cNvPr id="8" name="Text Placeholder 1"/>
          <p:cNvSpPr txBox="1">
            <a:spLocks/>
          </p:cNvSpPr>
          <p:nvPr/>
        </p:nvSpPr>
        <p:spPr>
          <a:xfrm>
            <a:off x="6005513" y="3011661"/>
            <a:ext cx="6042554" cy="664797"/>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800" dirty="0" smtClean="0"/>
              <a:t>ASP.NET Web API</a:t>
            </a:r>
            <a:endParaRPr lang="en-US" sz="4800" dirty="0"/>
          </a:p>
        </p:txBody>
      </p:sp>
      <p:sp>
        <p:nvSpPr>
          <p:cNvPr id="9" name="Text Placeholder 1"/>
          <p:cNvSpPr txBox="1">
            <a:spLocks/>
          </p:cNvSpPr>
          <p:nvPr/>
        </p:nvSpPr>
        <p:spPr>
          <a:xfrm>
            <a:off x="6005513" y="4277591"/>
            <a:ext cx="6042554" cy="664797"/>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800" dirty="0" smtClean="0"/>
              <a:t>ASP.NET Web Pages</a:t>
            </a:r>
            <a:endParaRPr lang="en-US" sz="4800" dirty="0"/>
          </a:p>
        </p:txBody>
      </p:sp>
    </p:spTree>
    <p:extLst>
      <p:ext uri="{BB962C8B-B14F-4D97-AF65-F5344CB8AC3E}">
        <p14:creationId xmlns:p14="http://schemas.microsoft.com/office/powerpoint/2010/main" val="2958538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Web Stack </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4193" y="1247774"/>
            <a:ext cx="8580438" cy="4839367"/>
          </a:xfrm>
          <a:prstGeom prst="rect">
            <a:avLst/>
          </a:prstGeom>
        </p:spPr>
      </p:pic>
    </p:spTree>
    <p:extLst>
      <p:ext uri="{BB962C8B-B14F-4D97-AF65-F5344CB8AC3E}">
        <p14:creationId xmlns:p14="http://schemas.microsoft.com/office/powerpoint/2010/main" val="3779396234"/>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168864311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053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Summary</a:t>
            </a:r>
            <a:endParaRPr lang="en-US" dirty="0"/>
          </a:p>
        </p:txBody>
      </p:sp>
      <p:sp>
        <p:nvSpPr>
          <p:cNvPr id="7" name="Rectangle 6"/>
          <p:cNvSpPr/>
          <p:nvPr/>
        </p:nvSpPr>
        <p:spPr bwMode="auto">
          <a:xfrm>
            <a:off x="4763" y="1955510"/>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smtClean="0">
                <a:gradFill>
                  <a:gsLst>
                    <a:gs pos="0">
                      <a:schemeClr val="bg1"/>
                    </a:gs>
                    <a:gs pos="100000">
                      <a:schemeClr val="bg1"/>
                    </a:gs>
                  </a:gsLst>
                  <a:lin ang="5400000" scaled="0"/>
                </a:gradFill>
              </a:rPr>
              <a:t>New features of ASP.NET Web Forms 4.5</a:t>
            </a:r>
            <a:endParaRPr lang="en-US" dirty="0">
              <a:gradFill>
                <a:gsLst>
                  <a:gs pos="0">
                    <a:schemeClr val="bg1"/>
                  </a:gs>
                  <a:gs pos="100000">
                    <a:schemeClr val="bg1"/>
                  </a:gs>
                </a:gsLst>
                <a:lin ang="5400000" scaled="0"/>
              </a:gradFill>
            </a:endParaRPr>
          </a:p>
        </p:txBody>
      </p:sp>
      <p:sp>
        <p:nvSpPr>
          <p:cNvPr id="8" name="Rectangle 7"/>
          <p:cNvSpPr/>
          <p:nvPr/>
        </p:nvSpPr>
        <p:spPr bwMode="auto">
          <a:xfrm>
            <a:off x="4763" y="2622953"/>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smtClean="0">
                <a:gradFill>
                  <a:gsLst>
                    <a:gs pos="0">
                      <a:schemeClr val="bg1"/>
                    </a:gs>
                    <a:gs pos="100000">
                      <a:schemeClr val="bg1"/>
                    </a:gs>
                  </a:gsLst>
                  <a:lin ang="5400000" scaled="0"/>
                </a:gradFill>
              </a:rPr>
              <a:t>Web Pages and Razor</a:t>
            </a:r>
            <a:endParaRPr lang="en-US" dirty="0">
              <a:gradFill>
                <a:gsLst>
                  <a:gs pos="0">
                    <a:schemeClr val="bg1"/>
                  </a:gs>
                  <a:gs pos="100000">
                    <a:schemeClr val="bg1"/>
                  </a:gs>
                </a:gsLst>
                <a:lin ang="5400000" scaled="0"/>
              </a:gradFill>
            </a:endParaRPr>
          </a:p>
        </p:txBody>
      </p:sp>
      <p:sp>
        <p:nvSpPr>
          <p:cNvPr id="9" name="Rectangle 8"/>
          <p:cNvSpPr/>
          <p:nvPr/>
        </p:nvSpPr>
        <p:spPr bwMode="auto">
          <a:xfrm>
            <a:off x="4763" y="3290396"/>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smtClean="0">
                <a:gradFill>
                  <a:gsLst>
                    <a:gs pos="0">
                      <a:schemeClr val="bg1"/>
                    </a:gs>
                    <a:gs pos="100000">
                      <a:schemeClr val="bg1"/>
                    </a:gs>
                  </a:gsLst>
                  <a:lin ang="5400000" scaled="0"/>
                </a:gradFill>
              </a:rPr>
              <a:t>New Features in MVC 4</a:t>
            </a:r>
            <a:endParaRPr lang="en-US" dirty="0">
              <a:gradFill>
                <a:gsLst>
                  <a:gs pos="0">
                    <a:schemeClr val="bg1"/>
                  </a:gs>
                  <a:gs pos="100000">
                    <a:schemeClr val="bg1"/>
                  </a:gs>
                </a:gsLst>
                <a:lin ang="5400000" scaled="0"/>
              </a:gradFill>
            </a:endParaRPr>
          </a:p>
        </p:txBody>
      </p:sp>
      <p:sp>
        <p:nvSpPr>
          <p:cNvPr id="10" name="Rectangle 9"/>
          <p:cNvSpPr/>
          <p:nvPr/>
        </p:nvSpPr>
        <p:spPr bwMode="auto">
          <a:xfrm>
            <a:off x="-3175" y="3951951"/>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smtClean="0">
                <a:gradFill>
                  <a:gsLst>
                    <a:gs pos="0">
                      <a:schemeClr val="bg1"/>
                    </a:gs>
                    <a:gs pos="100000">
                      <a:schemeClr val="bg1"/>
                    </a:gs>
                  </a:gsLst>
                  <a:lin ang="5400000" scaled="0"/>
                </a:gradFill>
              </a:rPr>
              <a:t>Web API</a:t>
            </a:r>
            <a:endParaRPr lang="en-US" dirty="0">
              <a:gradFill>
                <a:gsLst>
                  <a:gs pos="0">
                    <a:schemeClr val="bg1"/>
                  </a:gs>
                  <a:gs pos="100000">
                    <a:schemeClr val="bg1"/>
                  </a:gs>
                </a:gsLst>
                <a:lin ang="5400000" scaled="0"/>
              </a:gradFill>
            </a:endParaRPr>
          </a:p>
        </p:txBody>
      </p:sp>
      <p:sp>
        <p:nvSpPr>
          <p:cNvPr id="11" name="Rectangle 10"/>
          <p:cNvSpPr/>
          <p:nvPr/>
        </p:nvSpPr>
        <p:spPr bwMode="auto">
          <a:xfrm>
            <a:off x="14550" y="1336122"/>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smtClean="0">
                <a:gradFill>
                  <a:gsLst>
                    <a:gs pos="0">
                      <a:schemeClr val="bg1"/>
                    </a:gs>
                    <a:gs pos="100000">
                      <a:schemeClr val="bg1"/>
                    </a:gs>
                  </a:gsLst>
                  <a:lin ang="5400000" scaled="0"/>
                </a:gradFill>
              </a:rPr>
              <a:t>There is </a:t>
            </a:r>
            <a:r>
              <a:rPr lang="en-US" dirty="0" smtClean="0">
                <a:solidFill>
                  <a:schemeClr val="accent4">
                    <a:lumMod val="40000"/>
                    <a:lumOff val="60000"/>
                  </a:schemeClr>
                </a:solidFill>
              </a:rPr>
              <a:t>One ASP.NET Framework</a:t>
            </a:r>
            <a:r>
              <a:rPr lang="en-US" dirty="0" smtClean="0">
                <a:gradFill>
                  <a:gsLst>
                    <a:gs pos="0">
                      <a:schemeClr val="bg1"/>
                    </a:gs>
                    <a:gs pos="100000">
                      <a:schemeClr val="bg1"/>
                    </a:gs>
                  </a:gsLst>
                  <a:lin ang="5400000" scaled="0"/>
                </a:gradFill>
              </a:rPr>
              <a:t> on top of which many cool things are built</a:t>
            </a:r>
            <a:endParaRPr lang="en-US" dirty="0">
              <a:gradFill>
                <a:gsLst>
                  <a:gs pos="0">
                    <a:schemeClr val="bg1"/>
                  </a:gs>
                  <a:gs pos="100000">
                    <a:schemeClr val="bg1"/>
                  </a:gs>
                </a:gsLst>
                <a:lin ang="5400000" scaled="0"/>
              </a:gradFill>
            </a:endParaRPr>
          </a:p>
        </p:txBody>
      </p:sp>
    </p:spTree>
    <p:extLst>
      <p:ext uri="{BB962C8B-B14F-4D97-AF65-F5344CB8AC3E}">
        <p14:creationId xmlns:p14="http://schemas.microsoft.com/office/powerpoint/2010/main" val="2646066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5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8" decel="100000" fill="hold" grpId="0" nodeType="afterEffect">
                                  <p:stCondLst>
                                    <p:cond delay="200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3500"/>
                            </p:stCondLst>
                            <p:childTnLst>
                              <p:par>
                                <p:cTn id="15" presetID="2" presetClass="entr" presetSubtype="8" decel="100000" fill="hold" grpId="0" nodeType="afterEffect">
                                  <p:stCondLst>
                                    <p:cond delay="50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0-#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par>
                          <p:cTn id="19" fill="hold">
                            <p:stCondLst>
                              <p:cond delay="4500"/>
                            </p:stCondLst>
                            <p:childTnLst>
                              <p:par>
                                <p:cTn id="20" presetID="2" presetClass="entr" presetSubtype="8" decel="100000" fill="hold" grpId="0" nodeType="afterEffect">
                                  <p:stCondLst>
                                    <p:cond delay="50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0-#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childTnLst>
                          </p:cTn>
                        </p:par>
                        <p:par>
                          <p:cTn id="24" fill="hold">
                            <p:stCondLst>
                              <p:cond delay="5500"/>
                            </p:stCondLst>
                            <p:childTnLst>
                              <p:par>
                                <p:cTn id="25" presetID="2" presetClass="entr" presetSubtype="8" decel="100000" fill="hold" grpId="0" nodeType="afterEffect">
                                  <p:stCondLst>
                                    <p:cond delay="5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0-#ppt_w/2"/>
                                          </p:val>
                                        </p:tav>
                                        <p:tav tm="100000">
                                          <p:val>
                                            <p:strVal val="#ppt_x"/>
                                          </p:val>
                                        </p:tav>
                                      </p:tavLst>
                                    </p:anim>
                                    <p:anim calcmode="lin" valueType="num">
                                      <p:cBhvr additive="base">
                                        <p:cTn id="2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83289865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2582"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smtClean="0"/>
              <a:t>Resources</a:t>
            </a:r>
            <a:endParaRPr lang="en-US" dirty="0"/>
          </a:p>
        </p:txBody>
      </p:sp>
      <p:sp>
        <p:nvSpPr>
          <p:cNvPr id="3" name="Text Placeholder 2"/>
          <p:cNvSpPr>
            <a:spLocks noGrp="1"/>
          </p:cNvSpPr>
          <p:nvPr>
            <p:ph type="body" sz="quarter" idx="10"/>
            <p:custDataLst>
              <p:tags r:id="rId3"/>
            </p:custDataLst>
          </p:nvPr>
        </p:nvSpPr>
        <p:spPr>
          <a:xfrm>
            <a:off x="417512" y="1141413"/>
            <a:ext cx="11149013" cy="997196"/>
          </a:xfrm>
        </p:spPr>
        <p:txBody>
          <a:bodyPr/>
          <a:lstStyle/>
          <a:p>
            <a:pPr>
              <a:spcAft>
                <a:spcPts val="1200"/>
              </a:spcAft>
            </a:pPr>
            <a:r>
              <a:rPr lang="en-US" dirty="0">
                <a:ln w="3175">
                  <a:noFill/>
                </a:ln>
                <a:gradFill flip="none" rotWithShape="1">
                  <a:gsLst>
                    <a:gs pos="0">
                      <a:srgbClr val="595959"/>
                    </a:gs>
                    <a:gs pos="86000">
                      <a:srgbClr val="595959"/>
                    </a:gs>
                  </a:gsLst>
                  <a:lin ang="5400000" scaled="0"/>
                  <a:tileRect/>
                </a:gradFill>
                <a:cs typeface="Arial" charset="0"/>
              </a:rPr>
              <a:t>Q</a:t>
            </a:r>
            <a:r>
              <a:rPr lang="en-US" dirty="0" smtClean="0">
                <a:ln w="3175">
                  <a:noFill/>
                </a:ln>
                <a:gradFill flip="none" rotWithShape="1">
                  <a:gsLst>
                    <a:gs pos="0">
                      <a:srgbClr val="595959"/>
                    </a:gs>
                    <a:gs pos="86000">
                      <a:srgbClr val="595959"/>
                    </a:gs>
                  </a:gsLst>
                  <a:lin ang="5400000" scaled="0"/>
                  <a:tileRect/>
                </a:gradFill>
                <a:cs typeface="Arial" charset="0"/>
              </a:rPr>
              <a:t>uestions </a:t>
            </a:r>
            <a:r>
              <a:rPr lang="en-US" sz="3600" dirty="0" smtClean="0"/>
              <a:t/>
            </a:r>
            <a:br>
              <a:rPr lang="en-US" sz="3600" dirty="0" smtClean="0"/>
            </a:br>
            <a:r>
              <a:rPr lang="en-US" sz="3200" dirty="0" smtClean="0">
                <a:latin typeface="+mn-lt"/>
                <a:hlinkClick r:id="rId11"/>
              </a:rPr>
              <a:t>http://forums.dev.windows.com</a:t>
            </a:r>
            <a:endParaRPr lang="en-US" sz="3200" dirty="0">
              <a:latin typeface="+mn-lt"/>
            </a:endParaRPr>
          </a:p>
        </p:txBody>
      </p:sp>
      <p:sp>
        <p:nvSpPr>
          <p:cNvPr id="8" name="Freeform 58"/>
          <p:cNvSpPr>
            <a:spLocks noEditPoints="1"/>
          </p:cNvSpPr>
          <p:nvPr/>
        </p:nvSpPr>
        <p:spPr bwMode="black">
          <a:xfrm>
            <a:off x="7196409" y="1141413"/>
            <a:ext cx="3689695" cy="395468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tx1">
              <a:lumMod val="10000"/>
              <a:lumOff val="90000"/>
            </a:schemeClr>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6" name="Text Placeholder 2"/>
          <p:cNvSpPr txBox="1">
            <a:spLocks/>
          </p:cNvSpPr>
          <p:nvPr>
            <p:custDataLst>
              <p:tags r:id="rId4"/>
            </p:custDataLst>
          </p:nvPr>
        </p:nvSpPr>
        <p:spPr>
          <a:xfrm>
            <a:off x="417512" y="3314891"/>
            <a:ext cx="11149013" cy="997196"/>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12"/>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12"/>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12"/>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pPr>
            <a:r>
              <a:rPr lang="en-US" dirty="0" smtClean="0">
                <a:ln w="3175">
                  <a:noFill/>
                </a:ln>
                <a:gradFill flip="none" rotWithShape="1">
                  <a:gsLst>
                    <a:gs pos="0">
                      <a:srgbClr val="595959"/>
                    </a:gs>
                    <a:gs pos="86000">
                      <a:srgbClr val="595959"/>
                    </a:gs>
                  </a:gsLst>
                  <a:lin ang="5400000" scaled="0"/>
                  <a:tileRect/>
                </a:gradFill>
                <a:cs typeface="Arial" charset="0"/>
              </a:rPr>
              <a:t>ASP.NET Web Site</a:t>
            </a:r>
            <a:r>
              <a:rPr lang="en-US" sz="3600" dirty="0" smtClean="0"/>
              <a:t/>
            </a:r>
            <a:br>
              <a:rPr lang="en-US" sz="3600" dirty="0" smtClean="0"/>
            </a:br>
            <a:r>
              <a:rPr lang="en-US" sz="3200" dirty="0" smtClean="0">
                <a:latin typeface="+mn-lt"/>
                <a:hlinkClick r:id="rId13"/>
              </a:rPr>
              <a:t>http://asp.net</a:t>
            </a:r>
            <a:endParaRPr lang="en-US" sz="3200" dirty="0" smtClean="0">
              <a:latin typeface="+mn-lt"/>
            </a:endParaRPr>
          </a:p>
        </p:txBody>
      </p:sp>
      <p:sp>
        <p:nvSpPr>
          <p:cNvPr id="9" name="Text Placeholder 2"/>
          <p:cNvSpPr txBox="1">
            <a:spLocks/>
          </p:cNvSpPr>
          <p:nvPr>
            <p:custDataLst>
              <p:tags r:id="rId5"/>
            </p:custDataLst>
          </p:nvPr>
        </p:nvSpPr>
        <p:spPr>
          <a:xfrm>
            <a:off x="417512" y="2200452"/>
            <a:ext cx="11149013" cy="1052596"/>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12"/>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12"/>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12"/>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pPr>
            <a:r>
              <a:rPr lang="en-US" dirty="0" smtClean="0">
                <a:ln w="3175">
                  <a:noFill/>
                </a:ln>
                <a:gradFill flip="none" rotWithShape="1">
                  <a:gsLst>
                    <a:gs pos="0">
                      <a:srgbClr val="595959"/>
                    </a:gs>
                    <a:gs pos="86000">
                      <a:srgbClr val="595959"/>
                    </a:gs>
                  </a:gsLst>
                  <a:lin ang="5400000" scaled="0"/>
                  <a:tileRect/>
                </a:gradFill>
                <a:cs typeface="Arial" charset="0"/>
              </a:rPr>
              <a:t>Feedback</a:t>
            </a:r>
            <a:r>
              <a:rPr lang="en-US" sz="3600" dirty="0" smtClean="0"/>
              <a:t/>
            </a:r>
            <a:br>
              <a:rPr lang="en-US" sz="3600" dirty="0" smtClean="0"/>
            </a:br>
            <a:r>
              <a:rPr lang="en-US" sz="3600" b="1" dirty="0">
                <a:hlinkClick r:id="rId14"/>
              </a:rPr>
              <a:t>http://</a:t>
            </a:r>
            <a:r>
              <a:rPr lang="en-US" sz="3600" b="1" dirty="0" smtClean="0">
                <a:hlinkClick r:id="rId14"/>
              </a:rPr>
              <a:t>aspnet.uservoice.com</a:t>
            </a:r>
            <a:r>
              <a:rPr lang="en-US" sz="3600" b="1" dirty="0" smtClean="0"/>
              <a:t> </a:t>
            </a:r>
            <a:endParaRPr lang="en-US" sz="3200" b="1" dirty="0" smtClean="0">
              <a:latin typeface="+mn-lt"/>
            </a:endParaRPr>
          </a:p>
        </p:txBody>
      </p:sp>
      <p:sp>
        <p:nvSpPr>
          <p:cNvPr id="11" name="Text Placeholder 2"/>
          <p:cNvSpPr txBox="1">
            <a:spLocks/>
          </p:cNvSpPr>
          <p:nvPr>
            <p:custDataLst>
              <p:tags r:id="rId6"/>
            </p:custDataLst>
          </p:nvPr>
        </p:nvSpPr>
        <p:spPr>
          <a:xfrm>
            <a:off x="417512" y="4373929"/>
            <a:ext cx="11149013" cy="997196"/>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12"/>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12"/>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12"/>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pPr>
            <a:r>
              <a:rPr lang="en-US" dirty="0" smtClean="0">
                <a:ln w="3175">
                  <a:noFill/>
                </a:ln>
                <a:gradFill flip="none" rotWithShape="1">
                  <a:gsLst>
                    <a:gs pos="0">
                      <a:srgbClr val="595959"/>
                    </a:gs>
                    <a:gs pos="86000">
                      <a:srgbClr val="595959"/>
                    </a:gs>
                  </a:gsLst>
                  <a:lin ang="5400000" scaled="0"/>
                  <a:tileRect/>
                </a:gradFill>
                <a:cs typeface="Arial" charset="0"/>
              </a:rPr>
              <a:t>ASP.NET Web Stack Source</a:t>
            </a:r>
            <a:r>
              <a:rPr lang="en-US" sz="3600" dirty="0" smtClean="0"/>
              <a:t/>
            </a:r>
            <a:br>
              <a:rPr lang="en-US" sz="3600" dirty="0" smtClean="0"/>
            </a:br>
            <a:r>
              <a:rPr lang="en-US" sz="3200" b="1" dirty="0">
                <a:hlinkClick r:id="rId15"/>
              </a:rPr>
              <a:t>http://aspnetwebstack.codeplex.com/</a:t>
            </a:r>
            <a:endParaRPr lang="en-US" sz="3200" b="1" dirty="0" smtClean="0">
              <a:latin typeface="+mn-lt"/>
            </a:endParaRPr>
          </a:p>
        </p:txBody>
      </p:sp>
    </p:spTree>
    <p:extLst>
      <p:ext uri="{BB962C8B-B14F-4D97-AF65-F5344CB8AC3E}">
        <p14:creationId xmlns:p14="http://schemas.microsoft.com/office/powerpoint/2010/main" val="1870159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735931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885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The ASP.NET Core</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6611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1701754"/>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519112" y="6363586"/>
            <a:ext cx="1766888" cy="207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Autofit/>
          </a:bodyPr>
          <a:lstStyle/>
          <a:p>
            <a:r>
              <a:rPr lang="en-US" dirty="0" smtClean="0"/>
              <a:t>Start with the core</a:t>
            </a:r>
            <a:endParaRPr lang="en-US" dirty="0"/>
          </a:p>
        </p:txBody>
      </p:sp>
      <p:sp>
        <p:nvSpPr>
          <p:cNvPr id="4" name="Rectangle 3"/>
          <p:cNvSpPr/>
          <p:nvPr/>
        </p:nvSpPr>
        <p:spPr bwMode="auto">
          <a:xfrm>
            <a:off x="879902" y="4527299"/>
            <a:ext cx="8935748" cy="200400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5" name="Rectangle 4"/>
          <p:cNvSpPr/>
          <p:nvPr/>
        </p:nvSpPr>
        <p:spPr bwMode="auto">
          <a:xfrm>
            <a:off x="3898929"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Caching</a:t>
            </a:r>
          </a:p>
        </p:txBody>
      </p:sp>
      <p:sp>
        <p:nvSpPr>
          <p:cNvPr id="6" name="Rectangle 5"/>
          <p:cNvSpPr/>
          <p:nvPr/>
        </p:nvSpPr>
        <p:spPr bwMode="auto">
          <a:xfrm>
            <a:off x="948136"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Modules</a:t>
            </a:r>
          </a:p>
        </p:txBody>
      </p:sp>
      <p:sp>
        <p:nvSpPr>
          <p:cNvPr id="7" name="Rectangle 6"/>
          <p:cNvSpPr/>
          <p:nvPr/>
        </p:nvSpPr>
        <p:spPr bwMode="auto">
          <a:xfrm>
            <a:off x="3911208"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Handlers</a:t>
            </a:r>
          </a:p>
        </p:txBody>
      </p:sp>
      <p:sp>
        <p:nvSpPr>
          <p:cNvPr id="8" name="Rectangle 7"/>
          <p:cNvSpPr/>
          <p:nvPr/>
        </p:nvSpPr>
        <p:spPr bwMode="auto">
          <a:xfrm>
            <a:off x="948136" y="578071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Intrinsics</a:t>
            </a:r>
          </a:p>
        </p:txBody>
      </p:sp>
      <p:sp>
        <p:nvSpPr>
          <p:cNvPr id="14" name="Rectangle 13"/>
          <p:cNvSpPr/>
          <p:nvPr/>
        </p:nvSpPr>
        <p:spPr bwMode="auto">
          <a:xfrm>
            <a:off x="6838093" y="521466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Membership</a:t>
            </a:r>
          </a:p>
        </p:txBody>
      </p:sp>
      <p:sp>
        <p:nvSpPr>
          <p:cNvPr id="16" name="Rectangle 15"/>
          <p:cNvSpPr/>
          <p:nvPr/>
        </p:nvSpPr>
        <p:spPr bwMode="auto">
          <a:xfrm>
            <a:off x="6838093"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Etc.</a:t>
            </a:r>
          </a:p>
        </p:txBody>
      </p:sp>
      <p:sp>
        <p:nvSpPr>
          <p:cNvPr id="17" name="TextBox 28"/>
          <p:cNvSpPr txBox="1"/>
          <p:nvPr/>
        </p:nvSpPr>
        <p:spPr>
          <a:xfrm>
            <a:off x="574570" y="4528923"/>
            <a:ext cx="8130153" cy="55399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3000" dirty="0" smtClean="0">
                <a:solidFill>
                  <a:schemeClr val="bg1">
                    <a:alpha val="99000"/>
                  </a:schemeClr>
                </a:solidFill>
              </a:rPr>
              <a:t>ASP.NET Core</a:t>
            </a:r>
            <a:endParaRPr lang="en-US" sz="3000" dirty="0">
              <a:solidFill>
                <a:schemeClr val="bg1">
                  <a:alpha val="99000"/>
                </a:schemeClr>
              </a:solidFill>
            </a:endParaRPr>
          </a:p>
        </p:txBody>
      </p:sp>
      <p:grpSp>
        <p:nvGrpSpPr>
          <p:cNvPr id="2" name="Group 1"/>
          <p:cNvGrpSpPr/>
          <p:nvPr/>
        </p:nvGrpSpPr>
        <p:grpSpPr>
          <a:xfrm>
            <a:off x="879902" y="1703024"/>
            <a:ext cx="10442222" cy="4829903"/>
            <a:chOff x="879902" y="1703024"/>
            <a:chExt cx="10442222" cy="4829903"/>
          </a:xfrm>
        </p:grpSpPr>
        <p:sp>
          <p:nvSpPr>
            <p:cNvPr id="23" name="Rectangle 22"/>
            <p:cNvSpPr/>
            <p:nvPr/>
          </p:nvSpPr>
          <p:spPr>
            <a:xfrm>
              <a:off x="8263156" y="3456263"/>
              <a:ext cx="3058968" cy="9790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MVC</a:t>
              </a:r>
              <a:endParaRPr lang="en-US" dirty="0">
                <a:gradFill>
                  <a:gsLst>
                    <a:gs pos="0">
                      <a:srgbClr val="FFFFFF"/>
                    </a:gs>
                    <a:gs pos="100000">
                      <a:srgbClr val="FFFFFF"/>
                    </a:gs>
                  </a:gsLst>
                  <a:lin ang="5400000" scaled="0"/>
                </a:gradFill>
              </a:endParaRPr>
            </a:p>
          </p:txBody>
        </p:sp>
        <p:sp>
          <p:nvSpPr>
            <p:cNvPr id="24" name="Rectangle 23"/>
            <p:cNvSpPr/>
            <p:nvPr/>
          </p:nvSpPr>
          <p:spPr>
            <a:xfrm>
              <a:off x="5075339" y="3449433"/>
              <a:ext cx="3114838" cy="9858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Pages</a:t>
              </a:r>
              <a:endParaRPr lang="en-US" dirty="0">
                <a:gradFill>
                  <a:gsLst>
                    <a:gs pos="0">
                      <a:srgbClr val="FFFFFF"/>
                    </a:gs>
                    <a:gs pos="100000">
                      <a:srgbClr val="FFFFFF"/>
                    </a:gs>
                  </a:gsLst>
                  <a:lin ang="5400000" scaled="0"/>
                </a:gradFill>
              </a:endParaRPr>
            </a:p>
          </p:txBody>
        </p:sp>
        <p:sp>
          <p:nvSpPr>
            <p:cNvPr id="28" name="Rectangle 27"/>
            <p:cNvSpPr/>
            <p:nvPr/>
          </p:nvSpPr>
          <p:spPr>
            <a:xfrm>
              <a:off x="879902" y="2659310"/>
              <a:ext cx="4124455" cy="17684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Forms</a:t>
              </a:r>
              <a:endParaRPr lang="en-US" dirty="0">
                <a:gradFill>
                  <a:gsLst>
                    <a:gs pos="0">
                      <a:srgbClr val="FFFFFF"/>
                    </a:gs>
                    <a:gs pos="100000">
                      <a:srgbClr val="FFFFFF"/>
                    </a:gs>
                  </a:gsLst>
                  <a:lin ang="5400000" scaled="0"/>
                </a:gradFill>
              </a:endParaRPr>
            </a:p>
          </p:txBody>
        </p:sp>
        <p:sp>
          <p:nvSpPr>
            <p:cNvPr id="29" name="Rectangle 28"/>
            <p:cNvSpPr/>
            <p:nvPr/>
          </p:nvSpPr>
          <p:spPr>
            <a:xfrm>
              <a:off x="5075339" y="2659310"/>
              <a:ext cx="4740311" cy="7096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Razor View Engine</a:t>
              </a:r>
            </a:p>
          </p:txBody>
        </p:sp>
        <p:sp>
          <p:nvSpPr>
            <p:cNvPr id="35" name="Rectangle 34"/>
            <p:cNvSpPr/>
            <p:nvPr/>
          </p:nvSpPr>
          <p:spPr>
            <a:xfrm>
              <a:off x="9899010" y="4536821"/>
              <a:ext cx="1423114" cy="199610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Self Host</a:t>
              </a:r>
              <a:endParaRPr lang="en-US" dirty="0">
                <a:gradFill>
                  <a:gsLst>
                    <a:gs pos="0">
                      <a:srgbClr val="FFFFFF"/>
                    </a:gs>
                    <a:gs pos="100000">
                      <a:srgbClr val="FFFFFF"/>
                    </a:gs>
                  </a:gsLst>
                  <a:lin ang="5400000" scaled="0"/>
                </a:gradFill>
              </a:endParaRPr>
            </a:p>
          </p:txBody>
        </p:sp>
        <p:sp>
          <p:nvSpPr>
            <p:cNvPr id="37" name="Rectangle 36"/>
            <p:cNvSpPr/>
            <p:nvPr/>
          </p:nvSpPr>
          <p:spPr bwMode="auto">
            <a:xfrm>
              <a:off x="9899010" y="3881611"/>
              <a:ext cx="1357301" cy="45549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rPr>
                <a:t>Web API</a:t>
              </a:r>
              <a:endParaRPr lang="en-US" sz="2000" dirty="0">
                <a:gradFill>
                  <a:gsLst>
                    <a:gs pos="0">
                      <a:srgbClr val="FFFFFF"/>
                    </a:gs>
                    <a:gs pos="100000">
                      <a:srgbClr val="FFFFFF"/>
                    </a:gs>
                  </a:gsLst>
                  <a:lin ang="5400000" scaled="0"/>
                </a:gradFill>
              </a:endParaRPr>
            </a:p>
          </p:txBody>
        </p:sp>
        <p:sp>
          <p:nvSpPr>
            <p:cNvPr id="38" name="Rectangle 37"/>
            <p:cNvSpPr/>
            <p:nvPr/>
          </p:nvSpPr>
          <p:spPr bwMode="auto">
            <a:xfrm>
              <a:off x="8414918" y="3881611"/>
              <a:ext cx="1400732" cy="45549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rPr>
                <a:t>MVC 4</a:t>
              </a:r>
              <a:endParaRPr lang="en-US" sz="2000" dirty="0">
                <a:gradFill>
                  <a:gsLst>
                    <a:gs pos="0">
                      <a:srgbClr val="FFFFFF"/>
                    </a:gs>
                    <a:gs pos="100000">
                      <a:srgbClr val="FFFFFF"/>
                    </a:gs>
                  </a:gsLst>
                  <a:lin ang="5400000" scaled="0"/>
                </a:gradFill>
              </a:endParaRPr>
            </a:p>
          </p:txBody>
        </p:sp>
        <p:sp>
          <p:nvSpPr>
            <p:cNvPr id="40" name="Rectangle 39"/>
            <p:cNvSpPr/>
            <p:nvPr/>
          </p:nvSpPr>
          <p:spPr>
            <a:xfrm>
              <a:off x="879902" y="1703024"/>
              <a:ext cx="8912738" cy="8794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HTML</a:t>
              </a:r>
              <a:endParaRPr lang="en-US" dirty="0">
                <a:gradFill>
                  <a:gsLst>
                    <a:gs pos="0">
                      <a:srgbClr val="FFFFFF"/>
                    </a:gs>
                    <a:gs pos="100000">
                      <a:srgbClr val="FFFFFF"/>
                    </a:gs>
                  </a:gsLst>
                  <a:lin ang="5400000" scaled="0"/>
                </a:gradFill>
              </a:endParaRPr>
            </a:p>
          </p:txBody>
        </p:sp>
        <p:sp>
          <p:nvSpPr>
            <p:cNvPr id="41" name="Rectangle 40"/>
            <p:cNvSpPr/>
            <p:nvPr/>
          </p:nvSpPr>
          <p:spPr>
            <a:xfrm>
              <a:off x="9899009" y="2659310"/>
              <a:ext cx="1423115" cy="72195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Code</a:t>
              </a:r>
              <a:endParaRPr lang="en-US" dirty="0">
                <a:gradFill>
                  <a:gsLst>
                    <a:gs pos="0">
                      <a:srgbClr val="FFFFFF"/>
                    </a:gs>
                    <a:gs pos="100000">
                      <a:srgbClr val="FFFFFF"/>
                    </a:gs>
                  </a:gsLst>
                  <a:lin ang="5400000" scaled="0"/>
                </a:gradFill>
              </a:endParaRPr>
            </a:p>
          </p:txBody>
        </p:sp>
        <p:sp>
          <p:nvSpPr>
            <p:cNvPr id="42" name="Rectangle 41"/>
            <p:cNvSpPr/>
            <p:nvPr/>
          </p:nvSpPr>
          <p:spPr>
            <a:xfrm>
              <a:off x="9889114" y="2170626"/>
              <a:ext cx="1423115" cy="4087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JSON</a:t>
              </a:r>
              <a:endParaRPr lang="en-US" dirty="0">
                <a:gradFill>
                  <a:gsLst>
                    <a:gs pos="0">
                      <a:srgbClr val="FFFFFF"/>
                    </a:gs>
                    <a:gs pos="100000">
                      <a:srgbClr val="FFFFFF"/>
                    </a:gs>
                  </a:gsLst>
                  <a:lin ang="5400000" scaled="0"/>
                </a:gradFill>
              </a:endParaRPr>
            </a:p>
          </p:txBody>
        </p:sp>
        <p:sp>
          <p:nvSpPr>
            <p:cNvPr id="44" name="Rectangle 43"/>
            <p:cNvSpPr/>
            <p:nvPr/>
          </p:nvSpPr>
          <p:spPr>
            <a:xfrm>
              <a:off x="9899008" y="1703024"/>
              <a:ext cx="1423115" cy="4087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XML</a:t>
              </a:r>
              <a:endParaRPr lang="en-US"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0366111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100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ASP.NET Core</a:t>
            </a:r>
            <a:endParaRPr lang="en-US" dirty="0"/>
          </a:p>
        </p:txBody>
      </p:sp>
      <p:sp>
        <p:nvSpPr>
          <p:cNvPr id="5" name="Text Placeholder 4"/>
          <p:cNvSpPr>
            <a:spLocks noGrp="1"/>
          </p:cNvSpPr>
          <p:nvPr>
            <p:ph type="body" sz="quarter" idx="10"/>
          </p:nvPr>
        </p:nvSpPr>
        <p:spPr/>
        <p:txBody>
          <a:bodyPr/>
          <a:lstStyle/>
          <a:p>
            <a:r>
              <a:rPr lang="en-US" dirty="0" smtClean="0"/>
              <a:t>demo</a:t>
            </a:r>
            <a:endParaRPr lang="en-US" dirty="0"/>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65299575"/>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618636242"/>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664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Web Forms 4.5</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179295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519112" y="6363586"/>
            <a:ext cx="1766888" cy="207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Autofit/>
          </a:bodyPr>
          <a:lstStyle/>
          <a:p>
            <a:r>
              <a:rPr lang="en-US" dirty="0" smtClean="0"/>
              <a:t>Web Forms is Continuing to Evolve</a:t>
            </a:r>
            <a:endParaRPr lang="en-US" dirty="0"/>
          </a:p>
        </p:txBody>
      </p:sp>
      <p:sp>
        <p:nvSpPr>
          <p:cNvPr id="4" name="Rectangle 3"/>
          <p:cNvSpPr/>
          <p:nvPr/>
        </p:nvSpPr>
        <p:spPr bwMode="auto">
          <a:xfrm>
            <a:off x="879902" y="4527299"/>
            <a:ext cx="8935748" cy="200400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5" name="Rectangle 4"/>
          <p:cNvSpPr/>
          <p:nvPr/>
        </p:nvSpPr>
        <p:spPr bwMode="auto">
          <a:xfrm>
            <a:off x="3898929"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Caching</a:t>
            </a:r>
          </a:p>
        </p:txBody>
      </p:sp>
      <p:sp>
        <p:nvSpPr>
          <p:cNvPr id="6" name="Rectangle 5"/>
          <p:cNvSpPr/>
          <p:nvPr/>
        </p:nvSpPr>
        <p:spPr bwMode="auto">
          <a:xfrm>
            <a:off x="948136"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Modules</a:t>
            </a:r>
          </a:p>
        </p:txBody>
      </p:sp>
      <p:sp>
        <p:nvSpPr>
          <p:cNvPr id="7" name="Rectangle 6"/>
          <p:cNvSpPr/>
          <p:nvPr/>
        </p:nvSpPr>
        <p:spPr bwMode="auto">
          <a:xfrm>
            <a:off x="3911208"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Handlers</a:t>
            </a:r>
          </a:p>
        </p:txBody>
      </p:sp>
      <p:sp>
        <p:nvSpPr>
          <p:cNvPr id="8" name="Rectangle 7"/>
          <p:cNvSpPr/>
          <p:nvPr/>
        </p:nvSpPr>
        <p:spPr bwMode="auto">
          <a:xfrm>
            <a:off x="948136" y="578071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Intrinsics</a:t>
            </a:r>
          </a:p>
        </p:txBody>
      </p:sp>
      <p:sp>
        <p:nvSpPr>
          <p:cNvPr id="14" name="Rectangle 13"/>
          <p:cNvSpPr/>
          <p:nvPr/>
        </p:nvSpPr>
        <p:spPr bwMode="auto">
          <a:xfrm>
            <a:off x="6838093" y="521466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Membership</a:t>
            </a:r>
          </a:p>
        </p:txBody>
      </p:sp>
      <p:sp>
        <p:nvSpPr>
          <p:cNvPr id="16" name="Rectangle 15"/>
          <p:cNvSpPr/>
          <p:nvPr/>
        </p:nvSpPr>
        <p:spPr bwMode="auto">
          <a:xfrm>
            <a:off x="6838093"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Etc.</a:t>
            </a:r>
          </a:p>
        </p:txBody>
      </p:sp>
      <p:sp>
        <p:nvSpPr>
          <p:cNvPr id="17" name="TextBox 28"/>
          <p:cNvSpPr txBox="1"/>
          <p:nvPr/>
        </p:nvSpPr>
        <p:spPr>
          <a:xfrm>
            <a:off x="574570" y="4528923"/>
            <a:ext cx="8130153" cy="55399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3000" dirty="0" smtClean="0">
                <a:solidFill>
                  <a:schemeClr val="bg1">
                    <a:alpha val="99000"/>
                  </a:schemeClr>
                </a:solidFill>
              </a:rPr>
              <a:t>ASP.NET Core</a:t>
            </a:r>
            <a:endParaRPr lang="en-US" sz="3000" dirty="0">
              <a:solidFill>
                <a:schemeClr val="bg1">
                  <a:alpha val="99000"/>
                </a:schemeClr>
              </a:solidFill>
            </a:endParaRPr>
          </a:p>
        </p:txBody>
      </p:sp>
      <p:sp>
        <p:nvSpPr>
          <p:cNvPr id="28" name="Rectangle 27"/>
          <p:cNvSpPr/>
          <p:nvPr/>
        </p:nvSpPr>
        <p:spPr>
          <a:xfrm>
            <a:off x="879902" y="2659310"/>
            <a:ext cx="4124455" cy="17684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Forms</a:t>
            </a:r>
            <a:endParaRPr lang="en-US" dirty="0">
              <a:gradFill>
                <a:gsLst>
                  <a:gs pos="0">
                    <a:srgbClr val="FFFFFF"/>
                  </a:gs>
                  <a:gs pos="100000">
                    <a:srgbClr val="FFFFFF"/>
                  </a:gs>
                </a:gsLst>
                <a:lin ang="5400000" scaled="0"/>
              </a:gradFill>
            </a:endParaRPr>
          </a:p>
        </p:txBody>
      </p:sp>
      <p:sp>
        <p:nvSpPr>
          <p:cNvPr id="25" name="Rectangle 24"/>
          <p:cNvSpPr/>
          <p:nvPr/>
        </p:nvSpPr>
        <p:spPr bwMode="auto">
          <a:xfrm>
            <a:off x="1048804" y="3073564"/>
            <a:ext cx="3808422" cy="38857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dirty="0" smtClean="0">
                <a:gradFill>
                  <a:gsLst>
                    <a:gs pos="0">
                      <a:srgbClr val="FFFFFF"/>
                    </a:gs>
                    <a:gs pos="100000">
                      <a:srgbClr val="FFFFFF"/>
                    </a:gs>
                  </a:gsLst>
                  <a:lin ang="5400000" scaled="0"/>
                </a:gradFill>
              </a:rPr>
              <a:t>Model Binding</a:t>
            </a:r>
            <a:endParaRPr lang="en-US" sz="1800" dirty="0">
              <a:gradFill>
                <a:gsLst>
                  <a:gs pos="0">
                    <a:srgbClr val="FFFFFF"/>
                  </a:gs>
                  <a:gs pos="100000">
                    <a:srgbClr val="FFFFFF"/>
                  </a:gs>
                </a:gsLst>
                <a:lin ang="5400000" scaled="0"/>
              </a:gradFill>
            </a:endParaRPr>
          </a:p>
        </p:txBody>
      </p:sp>
      <p:sp>
        <p:nvSpPr>
          <p:cNvPr id="26" name="Rectangle 25"/>
          <p:cNvSpPr/>
          <p:nvPr/>
        </p:nvSpPr>
        <p:spPr bwMode="auto">
          <a:xfrm>
            <a:off x="1048804" y="3519357"/>
            <a:ext cx="3808422" cy="38857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dirty="0" smtClean="0">
                <a:gradFill>
                  <a:gsLst>
                    <a:gs pos="0">
                      <a:srgbClr val="FFFFFF"/>
                    </a:gs>
                    <a:gs pos="100000">
                      <a:srgbClr val="FFFFFF"/>
                    </a:gs>
                  </a:gsLst>
                  <a:lin ang="5400000" scaled="0"/>
                </a:gradFill>
              </a:rPr>
              <a:t>Unobtrusive Validation</a:t>
            </a:r>
            <a:endParaRPr lang="en-US" sz="1800" dirty="0">
              <a:gradFill>
                <a:gsLst>
                  <a:gs pos="0">
                    <a:srgbClr val="FFFFFF"/>
                  </a:gs>
                  <a:gs pos="100000">
                    <a:srgbClr val="FFFFFF"/>
                  </a:gs>
                </a:gsLst>
                <a:lin ang="5400000" scaled="0"/>
              </a:gradFill>
            </a:endParaRPr>
          </a:p>
        </p:txBody>
      </p:sp>
      <p:sp>
        <p:nvSpPr>
          <p:cNvPr id="27" name="Rectangle 26"/>
          <p:cNvSpPr/>
          <p:nvPr/>
        </p:nvSpPr>
        <p:spPr bwMode="auto">
          <a:xfrm>
            <a:off x="1048804" y="3966653"/>
            <a:ext cx="3808422" cy="38857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dirty="0" smtClean="0">
                <a:gradFill>
                  <a:gsLst>
                    <a:gs pos="0">
                      <a:srgbClr val="FFFFFF"/>
                    </a:gs>
                    <a:gs pos="100000">
                      <a:srgbClr val="FFFFFF"/>
                    </a:gs>
                  </a:gsLst>
                  <a:lin ang="5400000" scaled="0"/>
                </a:gradFill>
              </a:rPr>
              <a:t>Asynchronous Processing</a:t>
            </a:r>
            <a:endParaRPr lang="en-US" sz="1800" dirty="0">
              <a:gradFill>
                <a:gsLst>
                  <a:gs pos="0">
                    <a:srgbClr val="FFFFFF"/>
                  </a:gs>
                  <a:gs pos="100000">
                    <a:srgbClr val="FFFFFF"/>
                  </a:gs>
                </a:gsLst>
                <a:lin ang="5400000" scaled="0"/>
              </a:gradFill>
            </a:endParaRPr>
          </a:p>
        </p:txBody>
      </p:sp>
      <p:sp>
        <p:nvSpPr>
          <p:cNvPr id="18" name="Rectangle 17"/>
          <p:cNvSpPr/>
          <p:nvPr/>
        </p:nvSpPr>
        <p:spPr>
          <a:xfrm>
            <a:off x="879902" y="1703024"/>
            <a:ext cx="8912738" cy="8794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HTML</a:t>
            </a:r>
            <a:endParaRPr lang="en-US"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176950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par>
                          <p:cTn id="11" fill="hold">
                            <p:stCondLst>
                              <p:cond delay="1500"/>
                            </p:stCondLst>
                            <p:childTnLst>
                              <p:par>
                                <p:cTn id="12" presetID="10" presetClass="entr" presetSubtype="0"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par>
                          <p:cTn id="15" fill="hold">
                            <p:stCondLst>
                              <p:cond delay="2000"/>
                            </p:stCondLst>
                            <p:childTnLst>
                              <p:par>
                                <p:cTn id="16" presetID="10" presetClass="entr" presetSubtype="0" fill="hold" grpId="0" nodeType="after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2500"/>
                            </p:stCondLst>
                            <p:childTnLst>
                              <p:par>
                                <p:cTn id="20" presetID="10"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26" grpId="0" animBg="1"/>
      <p:bldP spid="27" grpId="0" animBg="1"/>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0" y="1698670"/>
            <a:ext cx="12188825" cy="11695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a:xfrm>
            <a:off x="519112" y="228600"/>
            <a:ext cx="11149013" cy="664797"/>
          </a:xfrm>
        </p:spPr>
        <p:txBody>
          <a:bodyPr/>
          <a:lstStyle/>
          <a:p>
            <a:r>
              <a:rPr lang="en-US" sz="4800" dirty="0" smtClean="0"/>
              <a:t>Model Binding with ASP.NET Web Forms</a:t>
            </a:r>
            <a:endParaRPr lang="en-US" sz="4800" dirty="0"/>
          </a:p>
        </p:txBody>
      </p:sp>
      <p:sp>
        <p:nvSpPr>
          <p:cNvPr id="5" name="TextBox 4"/>
          <p:cNvSpPr txBox="1"/>
          <p:nvPr/>
        </p:nvSpPr>
        <p:spPr>
          <a:xfrm>
            <a:off x="2948996" y="1698670"/>
            <a:ext cx="8599876"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&lt;</a:t>
            </a:r>
            <a:r>
              <a:rPr lang="en-US" sz="1400" dirty="0" err="1">
                <a:solidFill>
                  <a:schemeClr val="lt1">
                    <a:alpha val="99000"/>
                  </a:schemeClr>
                </a:solidFill>
                <a:latin typeface="Consolas" pitchFamily="49" charset="0"/>
                <a:cs typeface="Consolas" pitchFamily="49" charset="0"/>
              </a:rPr>
              <a:t>ul</a:t>
            </a:r>
            <a:r>
              <a:rPr lang="en-US" sz="1400" dirty="0">
                <a:solidFill>
                  <a:schemeClr val="lt1">
                    <a:alpha val="99000"/>
                  </a:schemeClr>
                </a:solidFill>
                <a:latin typeface="Consolas" pitchFamily="49" charset="0"/>
                <a:cs typeface="Consolas" pitchFamily="49" charset="0"/>
              </a:rPr>
              <a:t>&gt;</a:t>
            </a:r>
          </a:p>
          <a:p>
            <a:r>
              <a:rPr lang="en-US" sz="1400" dirty="0">
                <a:solidFill>
                  <a:schemeClr val="lt1">
                    <a:alpha val="99000"/>
                  </a:schemeClr>
                </a:solidFill>
                <a:latin typeface="Consolas" pitchFamily="49" charset="0"/>
                <a:cs typeface="Consolas" pitchFamily="49" charset="0"/>
              </a:rPr>
              <a:t>  &lt;</a:t>
            </a:r>
            <a:r>
              <a:rPr lang="en-US" sz="1400" dirty="0" err="1">
                <a:solidFill>
                  <a:schemeClr val="lt1">
                    <a:alpha val="99000"/>
                  </a:schemeClr>
                </a:solidFill>
                <a:latin typeface="Consolas" pitchFamily="49" charset="0"/>
                <a:cs typeface="Consolas" pitchFamily="49" charset="0"/>
              </a:rPr>
              <a:t>asp:Repeater</a:t>
            </a:r>
            <a:r>
              <a:rPr lang="en-US" sz="1400" dirty="0">
                <a:solidFill>
                  <a:schemeClr val="lt1">
                    <a:alpha val="99000"/>
                  </a:schemeClr>
                </a:solidFill>
                <a:latin typeface="Consolas" pitchFamily="49" charset="0"/>
                <a:cs typeface="Consolas" pitchFamily="49" charset="0"/>
              </a:rPr>
              <a:t> ID="</a:t>
            </a:r>
            <a:r>
              <a:rPr lang="en-US" sz="1400" dirty="0" err="1">
                <a:solidFill>
                  <a:schemeClr val="lt1">
                    <a:alpha val="99000"/>
                  </a:schemeClr>
                </a:solidFill>
                <a:latin typeface="Consolas" pitchFamily="49" charset="0"/>
                <a:cs typeface="Consolas" pitchFamily="49" charset="0"/>
              </a:rPr>
              <a:t>customersRepeater</a:t>
            </a:r>
            <a:r>
              <a:rPr lang="en-US" sz="1400" dirty="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runat</a:t>
            </a:r>
            <a:r>
              <a:rPr lang="en-US" sz="1400" dirty="0">
                <a:solidFill>
                  <a:schemeClr val="lt1">
                    <a:alpha val="99000"/>
                  </a:schemeClr>
                </a:solidFill>
                <a:latin typeface="Consolas" pitchFamily="49" charset="0"/>
                <a:cs typeface="Consolas" pitchFamily="49" charset="0"/>
              </a:rPr>
              <a:t>="server"</a:t>
            </a:r>
            <a:endParaRPr lang="en-US" sz="1400" dirty="0" smtClean="0">
              <a:solidFill>
                <a:schemeClr val="lt1">
                  <a:alpha val="99000"/>
                </a:schemeClr>
              </a:solidFill>
              <a:latin typeface="Consolas" pitchFamily="49" charset="0"/>
              <a:cs typeface="Consolas" pitchFamily="49" charset="0"/>
            </a:endParaRPr>
          </a:p>
          <a:p>
            <a:r>
              <a:rPr lang="en-US" sz="1400" b="1" dirty="0">
                <a:solidFill>
                  <a:schemeClr val="lt1">
                    <a:alpha val="99000"/>
                  </a:schemeClr>
                </a:solidFill>
                <a:latin typeface="Consolas" pitchFamily="49" charset="0"/>
                <a:cs typeface="Consolas" pitchFamily="49" charset="0"/>
              </a:rPr>
              <a:t> </a:t>
            </a:r>
            <a:r>
              <a:rPr lang="en-US" sz="1400" b="1" dirty="0" smtClean="0">
                <a:solidFill>
                  <a:schemeClr val="lt1">
                    <a:alpha val="99000"/>
                  </a:schemeClr>
                </a:solidFill>
                <a:latin typeface="Consolas" pitchFamily="49" charset="0"/>
                <a:cs typeface="Consolas" pitchFamily="49" charset="0"/>
              </a:rPr>
              <a:t>               </a:t>
            </a:r>
            <a:r>
              <a:rPr lang="en-US" sz="1400" b="1" dirty="0" err="1" smtClean="0">
                <a:solidFill>
                  <a:schemeClr val="accent4">
                    <a:lumMod val="20000"/>
                    <a:lumOff val="80000"/>
                    <a:alpha val="99000"/>
                  </a:schemeClr>
                </a:solidFill>
                <a:latin typeface="Consolas" pitchFamily="49" charset="0"/>
                <a:cs typeface="Consolas" pitchFamily="49" charset="0"/>
              </a:rPr>
              <a:t>ItemType</a:t>
            </a:r>
            <a:r>
              <a:rPr lang="en-US" sz="1400" dirty="0">
                <a:solidFill>
                  <a:schemeClr val="lt1">
                    <a:alpha val="99000"/>
                  </a:schemeClr>
                </a:solidFill>
                <a:latin typeface="Consolas" pitchFamily="49" charset="0"/>
                <a:cs typeface="Consolas" pitchFamily="49" charset="0"/>
              </a:rPr>
              <a:t>="</a:t>
            </a:r>
            <a:r>
              <a:rPr lang="en-US" sz="1400" dirty="0" err="1">
                <a:solidFill>
                  <a:schemeClr val="lt1">
                    <a:alpha val="99000"/>
                  </a:schemeClr>
                </a:solidFill>
                <a:latin typeface="Consolas" pitchFamily="49" charset="0"/>
                <a:cs typeface="Consolas" pitchFamily="49" charset="0"/>
              </a:rPr>
              <a:t>WebFormsLab.Model.Customer</a:t>
            </a:r>
            <a:r>
              <a:rPr lang="en-US" sz="1400" dirty="0" smtClean="0">
                <a:solidFill>
                  <a:schemeClr val="lt1">
                    <a:alpha val="99000"/>
                  </a:schemeClr>
                </a:solidFill>
                <a:latin typeface="Consolas" pitchFamily="49" charset="0"/>
                <a:cs typeface="Consolas" pitchFamily="49" charset="0"/>
              </a:rPr>
              <a:t>"&gt;</a:t>
            </a:r>
            <a:endParaRPr lang="en-US" sz="1400" dirty="0">
              <a:solidFill>
                <a:schemeClr val="lt1">
                  <a:alpha val="99000"/>
                </a:schemeClr>
              </a:solidFill>
              <a:latin typeface="Consolas" pitchFamily="49" charset="0"/>
              <a:cs typeface="Consolas" pitchFamily="49" charset="0"/>
            </a:endParaRPr>
          </a:p>
          <a:p>
            <a:r>
              <a:rPr lang="en-US" sz="1400" dirty="0" smtClean="0">
                <a:solidFill>
                  <a:schemeClr val="lt1">
                    <a:alpha val="99000"/>
                  </a:schemeClr>
                </a:solidFill>
                <a:latin typeface="Consolas" pitchFamily="49" charset="0"/>
                <a:cs typeface="Consolas" pitchFamily="49" charset="0"/>
              </a:rPr>
              <a:t>  &lt;/</a:t>
            </a:r>
            <a:r>
              <a:rPr lang="en-US" sz="1400" dirty="0" err="1">
                <a:solidFill>
                  <a:schemeClr val="lt1">
                    <a:alpha val="99000"/>
                  </a:schemeClr>
                </a:solidFill>
                <a:latin typeface="Consolas" pitchFamily="49" charset="0"/>
                <a:cs typeface="Consolas" pitchFamily="49" charset="0"/>
              </a:rPr>
              <a:t>asp:Repeater</a:t>
            </a:r>
            <a:r>
              <a:rPr lang="en-US" sz="1400" dirty="0">
                <a:solidFill>
                  <a:schemeClr val="lt1">
                    <a:alpha val="99000"/>
                  </a:schemeClr>
                </a:solidFill>
                <a:latin typeface="Consolas" pitchFamily="49" charset="0"/>
                <a:cs typeface="Consolas" pitchFamily="49" charset="0"/>
              </a:rPr>
              <a:t>&gt;</a:t>
            </a:r>
          </a:p>
          <a:p>
            <a:r>
              <a:rPr lang="en-US" sz="1400" dirty="0">
                <a:solidFill>
                  <a:schemeClr val="lt1">
                    <a:alpha val="99000"/>
                  </a:schemeClr>
                </a:solidFill>
                <a:latin typeface="Consolas" pitchFamily="49" charset="0"/>
                <a:cs typeface="Consolas" pitchFamily="49" charset="0"/>
              </a:rPr>
              <a:t>&lt;/</a:t>
            </a:r>
            <a:r>
              <a:rPr lang="en-US" sz="1400" dirty="0" err="1">
                <a:solidFill>
                  <a:schemeClr val="lt1">
                    <a:alpha val="99000"/>
                  </a:schemeClr>
                </a:solidFill>
                <a:latin typeface="Consolas" pitchFamily="49" charset="0"/>
                <a:cs typeface="Consolas" pitchFamily="49" charset="0"/>
              </a:rPr>
              <a:t>ul</a:t>
            </a:r>
            <a:r>
              <a:rPr lang="en-US" sz="1400" dirty="0">
                <a:solidFill>
                  <a:schemeClr val="lt1">
                    <a:alpha val="99000"/>
                  </a:schemeClr>
                </a:solidFill>
                <a:latin typeface="Consolas" pitchFamily="49" charset="0"/>
                <a:cs typeface="Consolas" pitchFamily="49" charset="0"/>
              </a:rPr>
              <a:t>&gt;</a:t>
            </a:r>
          </a:p>
        </p:txBody>
      </p:sp>
      <p:sp>
        <p:nvSpPr>
          <p:cNvPr id="8" name="Rectangle 7"/>
          <p:cNvSpPr/>
          <p:nvPr/>
        </p:nvSpPr>
        <p:spPr>
          <a:xfrm>
            <a:off x="519112" y="1678268"/>
            <a:ext cx="2334101" cy="1077218"/>
          </a:xfrm>
          <a:prstGeom prst="rect">
            <a:avLst/>
          </a:prstGeom>
        </p:spPr>
        <p:txBody>
          <a:bodyPr wrap="none">
            <a:spAutoFit/>
          </a:bodyPr>
          <a:lstStyle/>
          <a:p>
            <a:r>
              <a:rPr lang="en-US" sz="4000" dirty="0" smtClean="0">
                <a:solidFill>
                  <a:schemeClr val="accent2">
                    <a:alpha val="99000"/>
                  </a:schemeClr>
                </a:solidFill>
                <a:latin typeface="Segoe UI Light" pitchFamily="34" charset="0"/>
              </a:rPr>
              <a:t>Step 1:</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Set the </a:t>
            </a:r>
            <a:r>
              <a:rPr lang="en-US" dirty="0" err="1" smtClean="0">
                <a:solidFill>
                  <a:schemeClr val="tx2">
                    <a:alpha val="99000"/>
                  </a:schemeClr>
                </a:solidFill>
                <a:latin typeface="Segoe UI Light" pitchFamily="34" charset="0"/>
              </a:rPr>
              <a:t>ItemType</a:t>
            </a:r>
            <a:endParaRPr lang="en-US" dirty="0">
              <a:solidFill>
                <a:schemeClr val="tx2">
                  <a:alpha val="99000"/>
                </a:schemeClr>
              </a:solidFill>
              <a:latin typeface="Segoe UI Light" pitchFamily="34" charset="0"/>
            </a:endParaRPr>
          </a:p>
        </p:txBody>
      </p:sp>
      <p:sp>
        <p:nvSpPr>
          <p:cNvPr id="12" name="Rectangle 11"/>
          <p:cNvSpPr/>
          <p:nvPr/>
        </p:nvSpPr>
        <p:spPr bwMode="auto">
          <a:xfrm>
            <a:off x="2473" y="3399952"/>
            <a:ext cx="12188825" cy="289310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 name="TextBox 12"/>
          <p:cNvSpPr txBox="1"/>
          <p:nvPr/>
        </p:nvSpPr>
        <p:spPr>
          <a:xfrm>
            <a:off x="3044779" y="3399952"/>
            <a:ext cx="8599876" cy="2893100"/>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&lt;</a:t>
            </a:r>
            <a:r>
              <a:rPr lang="en-US" sz="1400" dirty="0" err="1">
                <a:solidFill>
                  <a:schemeClr val="lt1">
                    <a:alpha val="99000"/>
                  </a:schemeClr>
                </a:solidFill>
                <a:latin typeface="Consolas" pitchFamily="49" charset="0"/>
                <a:cs typeface="Consolas" pitchFamily="49" charset="0"/>
              </a:rPr>
              <a:t>ul</a:t>
            </a:r>
            <a:r>
              <a:rPr lang="en-US" sz="1400" dirty="0">
                <a:solidFill>
                  <a:schemeClr val="lt1">
                    <a:alpha val="99000"/>
                  </a:schemeClr>
                </a:solidFill>
                <a:latin typeface="Consolas" pitchFamily="49" charset="0"/>
                <a:cs typeface="Consolas" pitchFamily="49" charset="0"/>
              </a:rPr>
              <a:t>&gt;</a:t>
            </a:r>
          </a:p>
          <a:p>
            <a:r>
              <a:rPr lang="en-US" sz="1400" dirty="0">
                <a:solidFill>
                  <a:schemeClr val="lt1">
                    <a:alpha val="99000"/>
                  </a:schemeClr>
                </a:solidFill>
                <a:latin typeface="Consolas" pitchFamily="49" charset="0"/>
                <a:cs typeface="Consolas" pitchFamily="49" charset="0"/>
              </a:rPr>
              <a:t>  &lt;</a:t>
            </a:r>
            <a:r>
              <a:rPr lang="en-US" sz="1400" dirty="0" err="1">
                <a:solidFill>
                  <a:schemeClr val="lt1">
                    <a:alpha val="99000"/>
                  </a:schemeClr>
                </a:solidFill>
                <a:latin typeface="Consolas" pitchFamily="49" charset="0"/>
                <a:cs typeface="Consolas" pitchFamily="49" charset="0"/>
              </a:rPr>
              <a:t>asp:Repeater</a:t>
            </a:r>
            <a:r>
              <a:rPr lang="en-US" sz="1400" dirty="0">
                <a:solidFill>
                  <a:schemeClr val="lt1">
                    <a:alpha val="99000"/>
                  </a:schemeClr>
                </a:solidFill>
                <a:latin typeface="Consolas" pitchFamily="49" charset="0"/>
                <a:cs typeface="Consolas" pitchFamily="49" charset="0"/>
              </a:rPr>
              <a:t> ID="</a:t>
            </a:r>
            <a:r>
              <a:rPr lang="en-US" sz="1400" dirty="0" err="1">
                <a:solidFill>
                  <a:schemeClr val="lt1">
                    <a:alpha val="99000"/>
                  </a:schemeClr>
                </a:solidFill>
                <a:latin typeface="Consolas" pitchFamily="49" charset="0"/>
                <a:cs typeface="Consolas" pitchFamily="49" charset="0"/>
              </a:rPr>
              <a:t>customersRepeater</a:t>
            </a:r>
            <a:r>
              <a:rPr lang="en-US" sz="1400" dirty="0">
                <a:solidFill>
                  <a:schemeClr val="lt1">
                    <a:alpha val="99000"/>
                  </a:schemeClr>
                </a:solidFill>
                <a:latin typeface="Consolas" pitchFamily="49" charset="0"/>
                <a:cs typeface="Consolas" pitchFamily="49" charset="0"/>
              </a:rPr>
              <a:t>" </a:t>
            </a:r>
            <a:r>
              <a:rPr lang="en-US" sz="1400" dirty="0" err="1">
                <a:solidFill>
                  <a:schemeClr val="lt1">
                    <a:alpha val="99000"/>
                  </a:schemeClr>
                </a:solidFill>
                <a:latin typeface="Consolas" pitchFamily="49" charset="0"/>
                <a:cs typeface="Consolas" pitchFamily="49" charset="0"/>
              </a:rPr>
              <a:t>runat</a:t>
            </a:r>
            <a:r>
              <a:rPr lang="en-US" sz="1400" dirty="0">
                <a:solidFill>
                  <a:schemeClr val="lt1">
                    <a:alpha val="99000"/>
                  </a:schemeClr>
                </a:solidFill>
                <a:latin typeface="Consolas" pitchFamily="49" charset="0"/>
                <a:cs typeface="Consolas" pitchFamily="49" charset="0"/>
              </a:rPr>
              <a:t>="</a:t>
            </a:r>
            <a:r>
              <a:rPr lang="en-US" sz="1400" dirty="0" smtClean="0">
                <a:solidFill>
                  <a:schemeClr val="lt1">
                    <a:alpha val="99000"/>
                  </a:schemeClr>
                </a:solidFill>
                <a:latin typeface="Consolas" pitchFamily="49" charset="0"/>
                <a:cs typeface="Consolas" pitchFamily="49" charset="0"/>
              </a:rPr>
              <a:t>server“ </a:t>
            </a:r>
            <a:br>
              <a:rPr lang="en-US" sz="1400" dirty="0" smtClean="0">
                <a:solidFill>
                  <a:schemeClr val="lt1">
                    <a:alpha val="99000"/>
                  </a:schemeClr>
                </a:solidFill>
                <a:latin typeface="Consolas" pitchFamily="49" charset="0"/>
                <a:cs typeface="Consolas" pitchFamily="49" charset="0"/>
              </a:rPr>
            </a:b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ItemType</a:t>
            </a:r>
            <a:r>
              <a:rPr lang="en-US" sz="1400" dirty="0">
                <a:solidFill>
                  <a:schemeClr val="lt1">
                    <a:alpha val="99000"/>
                  </a:schemeClr>
                </a:solidFill>
                <a:latin typeface="Consolas" pitchFamily="49" charset="0"/>
                <a:cs typeface="Consolas" pitchFamily="49" charset="0"/>
              </a:rPr>
              <a:t>="</a:t>
            </a:r>
            <a:r>
              <a:rPr lang="en-US" sz="1400" dirty="0" err="1">
                <a:solidFill>
                  <a:schemeClr val="lt1">
                    <a:alpha val="99000"/>
                  </a:schemeClr>
                </a:solidFill>
                <a:latin typeface="Consolas" pitchFamily="49" charset="0"/>
                <a:cs typeface="Consolas" pitchFamily="49" charset="0"/>
              </a:rPr>
              <a:t>WebFormsLab.Model.Customer</a:t>
            </a:r>
            <a:r>
              <a:rPr lang="en-US" sz="1400" dirty="0" smtClean="0">
                <a:solidFill>
                  <a:schemeClr val="lt1">
                    <a:alpha val="99000"/>
                  </a:schemeClr>
                </a:solidFill>
                <a:latin typeface="Consolas" pitchFamily="49" charset="0"/>
                <a:cs typeface="Consolas" pitchFamily="49" charset="0"/>
              </a:rPr>
              <a:t>"&gt;</a:t>
            </a:r>
            <a:endParaRPr lang="en-US" sz="1400" dirty="0">
              <a:solidFill>
                <a:schemeClr val="lt1">
                  <a:alpha val="99000"/>
                </a:schemeClr>
              </a:solidFill>
              <a:latin typeface="Consolas" pitchFamily="49" charset="0"/>
              <a:cs typeface="Consolas" pitchFamily="49" charset="0"/>
            </a:endParaRPr>
          </a:p>
          <a:p>
            <a:r>
              <a:rPr lang="en-US" sz="1400" dirty="0">
                <a:solidFill>
                  <a:schemeClr val="lt1">
                    <a:alpha val="99000"/>
                  </a:schemeClr>
                </a:solidFill>
                <a:latin typeface="Consolas" pitchFamily="49" charset="0"/>
                <a:cs typeface="Consolas" pitchFamily="49" charset="0"/>
              </a:rPr>
              <a:t>    &lt;</a:t>
            </a:r>
            <a:r>
              <a:rPr lang="en-US" sz="1400" dirty="0" err="1">
                <a:solidFill>
                  <a:schemeClr val="lt1">
                    <a:alpha val="99000"/>
                  </a:schemeClr>
                </a:solidFill>
                <a:latin typeface="Consolas" pitchFamily="49" charset="0"/>
                <a:cs typeface="Consolas" pitchFamily="49" charset="0"/>
              </a:rPr>
              <a:t>ItemTemplate</a:t>
            </a:r>
            <a:r>
              <a:rPr lang="en-US" sz="1400" dirty="0">
                <a:solidFill>
                  <a:schemeClr val="lt1">
                    <a:alpha val="99000"/>
                  </a:schemeClr>
                </a:solidFill>
                <a:latin typeface="Consolas" pitchFamily="49" charset="0"/>
                <a:cs typeface="Consolas" pitchFamily="49" charset="0"/>
              </a:rPr>
              <a:t>&gt;</a:t>
            </a:r>
          </a:p>
          <a:p>
            <a:r>
              <a:rPr lang="en-US" sz="1400" dirty="0">
                <a:solidFill>
                  <a:schemeClr val="lt1">
                    <a:alpha val="99000"/>
                  </a:schemeClr>
                </a:solidFill>
                <a:latin typeface="Consolas" pitchFamily="49" charset="0"/>
                <a:cs typeface="Consolas" pitchFamily="49" charset="0"/>
              </a:rPr>
              <a:t>      &lt;li&gt;</a:t>
            </a:r>
          </a:p>
          <a:p>
            <a:r>
              <a:rPr lang="en-US" sz="1400" dirty="0">
                <a:solidFill>
                  <a:schemeClr val="lt1">
                    <a:alpha val="99000"/>
                  </a:schemeClr>
                </a:solidFill>
                <a:latin typeface="Consolas" pitchFamily="49" charset="0"/>
                <a:cs typeface="Consolas" pitchFamily="49" charset="0"/>
              </a:rPr>
              <a:t>        &lt;a </a:t>
            </a:r>
            <a:r>
              <a:rPr lang="en-US" sz="1400" dirty="0" err="1">
                <a:solidFill>
                  <a:schemeClr val="lt1">
                    <a:alpha val="99000"/>
                  </a:schemeClr>
                </a:solidFill>
                <a:latin typeface="Consolas" pitchFamily="49" charset="0"/>
                <a:cs typeface="Consolas" pitchFamily="49" charset="0"/>
              </a:rPr>
              <a:t>href</a:t>
            </a:r>
            <a:r>
              <a:rPr lang="en-US" sz="1400" dirty="0">
                <a:solidFill>
                  <a:schemeClr val="lt1">
                    <a:alpha val="99000"/>
                  </a:schemeClr>
                </a:solidFill>
                <a:latin typeface="Consolas" pitchFamily="49" charset="0"/>
                <a:cs typeface="Consolas" pitchFamily="49" charset="0"/>
              </a:rPr>
              <a:t>="</a:t>
            </a:r>
            <a:r>
              <a:rPr lang="en-US" sz="1400" dirty="0" err="1">
                <a:solidFill>
                  <a:schemeClr val="lt1">
                    <a:alpha val="99000"/>
                  </a:schemeClr>
                </a:solidFill>
                <a:latin typeface="Consolas" pitchFamily="49" charset="0"/>
                <a:cs typeface="Consolas" pitchFamily="49" charset="0"/>
              </a:rPr>
              <a:t>CustomerDetails.aspx?id</a:t>
            </a:r>
            <a:r>
              <a:rPr lang="en-US" sz="1400" dirty="0">
                <a:solidFill>
                  <a:schemeClr val="lt1">
                    <a:alpha val="99000"/>
                  </a:schemeClr>
                </a:solidFill>
                <a:latin typeface="Consolas" pitchFamily="49" charset="0"/>
                <a:cs typeface="Consolas" pitchFamily="49" charset="0"/>
              </a:rPr>
              <a:t>=&lt;%#: </a:t>
            </a:r>
            <a:r>
              <a:rPr lang="en-US" sz="1400" b="1" dirty="0" err="1">
                <a:solidFill>
                  <a:schemeClr val="accent4">
                    <a:lumMod val="20000"/>
                    <a:lumOff val="80000"/>
                    <a:alpha val="99000"/>
                  </a:schemeClr>
                </a:solidFill>
                <a:latin typeface="Consolas" pitchFamily="49" charset="0"/>
                <a:cs typeface="Consolas" pitchFamily="49" charset="0"/>
              </a:rPr>
              <a:t>Item.Id</a:t>
            </a:r>
            <a:r>
              <a:rPr lang="en-US" sz="1400" dirty="0">
                <a:solidFill>
                  <a:schemeClr val="lt1">
                    <a:alpha val="99000"/>
                  </a:schemeClr>
                </a:solidFill>
                <a:latin typeface="Consolas" pitchFamily="49" charset="0"/>
                <a:cs typeface="Consolas" pitchFamily="49" charset="0"/>
              </a:rPr>
              <a:t> %&gt;"&gt;</a:t>
            </a:r>
          </a:p>
          <a:p>
            <a:r>
              <a:rPr lang="en-US" sz="1400" dirty="0">
                <a:solidFill>
                  <a:schemeClr val="lt1">
                    <a:alpha val="99000"/>
                  </a:schemeClr>
                </a:solidFill>
                <a:latin typeface="Consolas" pitchFamily="49" charset="0"/>
                <a:cs typeface="Consolas" pitchFamily="49" charset="0"/>
              </a:rPr>
              <a:t>          &lt;%#: </a:t>
            </a:r>
            <a:r>
              <a:rPr lang="en-US" sz="1400" b="1" dirty="0" err="1">
                <a:solidFill>
                  <a:schemeClr val="accent4">
                    <a:lumMod val="20000"/>
                    <a:lumOff val="80000"/>
                    <a:alpha val="99000"/>
                  </a:schemeClr>
                </a:solidFill>
                <a:latin typeface="Consolas" pitchFamily="49" charset="0"/>
                <a:cs typeface="Consolas" pitchFamily="49" charset="0"/>
              </a:rPr>
              <a:t>Item.FirstName</a:t>
            </a:r>
            <a:r>
              <a:rPr lang="en-US" sz="1400" dirty="0">
                <a:solidFill>
                  <a:schemeClr val="lt1">
                    <a:alpha val="99000"/>
                  </a:schemeClr>
                </a:solidFill>
                <a:latin typeface="Consolas" pitchFamily="49" charset="0"/>
                <a:cs typeface="Consolas" pitchFamily="49" charset="0"/>
              </a:rPr>
              <a:t> %&gt; &lt;%#: </a:t>
            </a:r>
            <a:r>
              <a:rPr lang="en-US" sz="1400" b="1" dirty="0" err="1">
                <a:solidFill>
                  <a:schemeClr val="accent4">
                    <a:lumMod val="20000"/>
                    <a:lumOff val="80000"/>
                    <a:alpha val="99000"/>
                  </a:schemeClr>
                </a:solidFill>
                <a:latin typeface="Consolas" pitchFamily="49" charset="0"/>
                <a:cs typeface="Consolas" pitchFamily="49" charset="0"/>
              </a:rPr>
              <a:t>Item.LastName</a:t>
            </a:r>
            <a:r>
              <a:rPr lang="en-US" sz="1400" dirty="0">
                <a:solidFill>
                  <a:schemeClr val="lt1">
                    <a:alpha val="99000"/>
                  </a:schemeClr>
                </a:solidFill>
                <a:latin typeface="Consolas" pitchFamily="49" charset="0"/>
                <a:cs typeface="Consolas" pitchFamily="49" charset="0"/>
              </a:rPr>
              <a:t> %&gt;</a:t>
            </a:r>
          </a:p>
          <a:p>
            <a:r>
              <a:rPr lang="en-US" sz="1400" dirty="0">
                <a:solidFill>
                  <a:schemeClr val="lt1">
                    <a:alpha val="99000"/>
                  </a:schemeClr>
                </a:solidFill>
                <a:latin typeface="Consolas" pitchFamily="49" charset="0"/>
                <a:cs typeface="Consolas" pitchFamily="49" charset="0"/>
              </a:rPr>
              <a:t>        &lt;/a&gt;</a:t>
            </a:r>
          </a:p>
          <a:p>
            <a:r>
              <a:rPr lang="en-US" sz="1400" dirty="0">
                <a:solidFill>
                  <a:schemeClr val="lt1">
                    <a:alpha val="99000"/>
                  </a:schemeClr>
                </a:solidFill>
                <a:latin typeface="Consolas" pitchFamily="49" charset="0"/>
                <a:cs typeface="Consolas" pitchFamily="49" charset="0"/>
              </a:rPr>
              <a:t>      &lt;/li&gt;</a:t>
            </a:r>
          </a:p>
          <a:p>
            <a:r>
              <a:rPr lang="en-US" sz="1400" dirty="0">
                <a:solidFill>
                  <a:schemeClr val="lt1">
                    <a:alpha val="99000"/>
                  </a:schemeClr>
                </a:solidFill>
                <a:latin typeface="Consolas" pitchFamily="49" charset="0"/>
                <a:cs typeface="Consolas" pitchFamily="49" charset="0"/>
              </a:rPr>
              <a:t>    &lt;/</a:t>
            </a:r>
            <a:r>
              <a:rPr lang="en-US" sz="1400" dirty="0" err="1">
                <a:solidFill>
                  <a:schemeClr val="lt1">
                    <a:alpha val="99000"/>
                  </a:schemeClr>
                </a:solidFill>
                <a:latin typeface="Consolas" pitchFamily="49" charset="0"/>
                <a:cs typeface="Consolas" pitchFamily="49" charset="0"/>
              </a:rPr>
              <a:t>ItemTemplate</a:t>
            </a:r>
            <a:r>
              <a:rPr lang="en-US" sz="1400" dirty="0">
                <a:solidFill>
                  <a:schemeClr val="lt1">
                    <a:alpha val="99000"/>
                  </a:schemeClr>
                </a:solidFill>
                <a:latin typeface="Consolas" pitchFamily="49" charset="0"/>
                <a:cs typeface="Consolas" pitchFamily="49" charset="0"/>
              </a:rPr>
              <a:t>&gt;</a:t>
            </a:r>
          </a:p>
          <a:p>
            <a:r>
              <a:rPr lang="en-US" sz="1400" dirty="0">
                <a:solidFill>
                  <a:schemeClr val="lt1">
                    <a:alpha val="99000"/>
                  </a:schemeClr>
                </a:solidFill>
                <a:latin typeface="Consolas" pitchFamily="49" charset="0"/>
                <a:cs typeface="Consolas" pitchFamily="49" charset="0"/>
              </a:rPr>
              <a:t>  &lt;/</a:t>
            </a:r>
            <a:r>
              <a:rPr lang="en-US" sz="1400" dirty="0" err="1">
                <a:solidFill>
                  <a:schemeClr val="lt1">
                    <a:alpha val="99000"/>
                  </a:schemeClr>
                </a:solidFill>
                <a:latin typeface="Consolas" pitchFamily="49" charset="0"/>
                <a:cs typeface="Consolas" pitchFamily="49" charset="0"/>
              </a:rPr>
              <a:t>asp:Repeater</a:t>
            </a:r>
            <a:r>
              <a:rPr lang="en-US" sz="1400" dirty="0">
                <a:solidFill>
                  <a:schemeClr val="lt1">
                    <a:alpha val="99000"/>
                  </a:schemeClr>
                </a:solidFill>
                <a:latin typeface="Consolas" pitchFamily="49" charset="0"/>
                <a:cs typeface="Consolas" pitchFamily="49" charset="0"/>
              </a:rPr>
              <a:t>&gt;</a:t>
            </a:r>
          </a:p>
          <a:p>
            <a:r>
              <a:rPr lang="en-US" sz="1400" dirty="0">
                <a:solidFill>
                  <a:schemeClr val="lt1">
                    <a:alpha val="99000"/>
                  </a:schemeClr>
                </a:solidFill>
                <a:latin typeface="Consolas" pitchFamily="49" charset="0"/>
                <a:cs typeface="Consolas" pitchFamily="49" charset="0"/>
              </a:rPr>
              <a:t>&lt;/</a:t>
            </a:r>
            <a:r>
              <a:rPr lang="en-US" sz="1400" dirty="0" err="1">
                <a:solidFill>
                  <a:schemeClr val="lt1">
                    <a:alpha val="99000"/>
                  </a:schemeClr>
                </a:solidFill>
                <a:latin typeface="Consolas" pitchFamily="49" charset="0"/>
                <a:cs typeface="Consolas" pitchFamily="49" charset="0"/>
              </a:rPr>
              <a:t>ul</a:t>
            </a:r>
            <a:r>
              <a:rPr lang="en-US" sz="1400" dirty="0">
                <a:solidFill>
                  <a:schemeClr val="lt1">
                    <a:alpha val="99000"/>
                  </a:schemeClr>
                </a:solidFill>
                <a:latin typeface="Consolas" pitchFamily="49" charset="0"/>
                <a:cs typeface="Consolas" pitchFamily="49" charset="0"/>
              </a:rPr>
              <a:t>&gt;</a:t>
            </a:r>
          </a:p>
          <a:p>
            <a:endParaRPr lang="en-US" sz="1400" dirty="0">
              <a:solidFill>
                <a:schemeClr val="lt1">
                  <a:alpha val="99000"/>
                </a:schemeClr>
              </a:solidFill>
              <a:latin typeface="Consolas" pitchFamily="49" charset="0"/>
              <a:cs typeface="Consolas" pitchFamily="49" charset="0"/>
            </a:endParaRPr>
          </a:p>
        </p:txBody>
      </p:sp>
      <p:sp>
        <p:nvSpPr>
          <p:cNvPr id="17" name="Rectangle 16"/>
          <p:cNvSpPr/>
          <p:nvPr/>
        </p:nvSpPr>
        <p:spPr>
          <a:xfrm>
            <a:off x="614894" y="3379549"/>
            <a:ext cx="2334101" cy="2554545"/>
          </a:xfrm>
          <a:prstGeom prst="rect">
            <a:avLst/>
          </a:prstGeom>
        </p:spPr>
        <p:txBody>
          <a:bodyPr wrap="square">
            <a:spAutoFit/>
          </a:bodyPr>
          <a:lstStyle/>
          <a:p>
            <a:r>
              <a:rPr lang="en-US" sz="4000" dirty="0" smtClean="0">
                <a:solidFill>
                  <a:schemeClr val="accent2">
                    <a:alpha val="99000"/>
                  </a:schemeClr>
                </a:solidFill>
                <a:latin typeface="Segoe UI Light" pitchFamily="34" charset="0"/>
              </a:rPr>
              <a:t>Step 2:</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Reference the properties as needed using the Item keyword</a:t>
            </a:r>
            <a:endParaRPr lang="en-US" dirty="0">
              <a:solidFill>
                <a:schemeClr val="tx2">
                  <a:alpha val="99000"/>
                </a:schemeClr>
              </a:solidFill>
              <a:latin typeface="Segoe UI Light" pitchFamily="34" charset="0"/>
            </a:endParaRPr>
          </a:p>
        </p:txBody>
      </p:sp>
    </p:spTree>
    <p:extLst>
      <p:ext uri="{BB962C8B-B14F-4D97-AF65-F5344CB8AC3E}">
        <p14:creationId xmlns:p14="http://schemas.microsoft.com/office/powerpoint/2010/main" val="4014293966"/>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26"/>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CDymgjsaf0qp25wa8mnEJ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ICN56qPz10CfXV3IpsPTM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CDymgjsaf0qp25wa8mnEJ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CDymgjsaf0qp25wa8mnEJA"/>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B2F97D-0457-4986-9734-D03EB073C5EA}">
  <ds:schemaRefs>
    <ds:schemaRef ds:uri="http://schemas.microsoft.com/office/2006/documentManagement/types"/>
    <ds:schemaRef ds:uri="http://purl.org/dc/elements/1.1/"/>
    <ds:schemaRef ds:uri="http://purl.org/dc/terms/"/>
    <ds:schemaRef ds:uri="http://schemas.microsoft.com/office/2006/metadata/properties"/>
    <ds:schemaRef ds:uri="http://www.w3.org/XML/1998/namespace"/>
    <ds:schemaRef ds:uri="http://schemas.microsoft.com/office/infopath/2007/PartnerControls"/>
    <ds:schemaRef ds:uri="http://schemas.openxmlformats.org/package/2006/metadata/core-properties"/>
    <ds:schemaRef ds:uri="230e9df3-be65-4c73-a93b-d1236ebd677e"/>
    <ds:schemaRef ds:uri="http://purl.org/dc/dcmitype/"/>
  </ds:schemaRefs>
</ds:datastoreItem>
</file>

<file path=customXml/itemProps2.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882D8D6-9D38-4159-A398-AAC3689D3D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4970</TotalTime>
  <Words>6015</Words>
  <Application>Microsoft Office PowerPoint</Application>
  <PresentationFormat>Custom</PresentationFormat>
  <Paragraphs>596</Paragraphs>
  <Slides>40</Slides>
  <Notes>30</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40</vt:i4>
      </vt:variant>
    </vt:vector>
  </HeadingPairs>
  <TitlesOfParts>
    <vt:vector size="48" baseType="lpstr">
      <vt:lpstr>Arial</vt:lpstr>
      <vt:lpstr>Consolas</vt:lpstr>
      <vt:lpstr>Segoe UI Light</vt:lpstr>
      <vt:lpstr>Segoe Light</vt:lpstr>
      <vt:lpstr>Segoe UI</vt:lpstr>
      <vt:lpstr>MS1444_Windows Azure Template 16x9_r08b</vt:lpstr>
      <vt:lpstr>White with Consolas font for code slides</vt:lpstr>
      <vt:lpstr>think-cell Slide</vt:lpstr>
      <vt:lpstr>WebCamps</vt:lpstr>
      <vt:lpstr>Building Web Sites Using ASP.NET 4.5</vt:lpstr>
      <vt:lpstr>ASP.NET: A Framework For All</vt:lpstr>
      <vt:lpstr>PowerPoint Presentation</vt:lpstr>
      <vt:lpstr>Start with the core</vt:lpstr>
      <vt:lpstr>ASP.NET Core</vt:lpstr>
      <vt:lpstr>PowerPoint Presentation</vt:lpstr>
      <vt:lpstr>Web Forms is Continuing to Evolve</vt:lpstr>
      <vt:lpstr>Model Binding with ASP.NET Web Forms</vt:lpstr>
      <vt:lpstr>Unobtrusive Validation</vt:lpstr>
      <vt:lpstr>Web Froms</vt:lpstr>
      <vt:lpstr>PowerPoint Presentation</vt:lpstr>
      <vt:lpstr>Web Pages – HTML + Razor Syntax</vt:lpstr>
      <vt:lpstr>Razor Syntax</vt:lpstr>
      <vt:lpstr>Move From Code to Markup Easily with Razor</vt:lpstr>
      <vt:lpstr>Web Pages</vt:lpstr>
      <vt:lpstr>PowerPoint Presentation</vt:lpstr>
      <vt:lpstr>MVC is Another Alternative in the Stack</vt:lpstr>
      <vt:lpstr>ASP.NET MVC 101</vt:lpstr>
      <vt:lpstr>How MVC Works</vt:lpstr>
      <vt:lpstr>Supported Dependency Injection Points</vt:lpstr>
      <vt:lpstr>ASP.NET MVC 4</vt:lpstr>
      <vt:lpstr>PowerPoint Presentation</vt:lpstr>
      <vt:lpstr>Web API – Once Missing in ASP.NET</vt:lpstr>
      <vt:lpstr>Web API</vt:lpstr>
      <vt:lpstr>A simple API in 5 steps</vt:lpstr>
      <vt:lpstr>Make Controller actions to return &amp; save data</vt:lpstr>
      <vt:lpstr>Testing Web API with IE9</vt:lpstr>
      <vt:lpstr>Web API</vt:lpstr>
      <vt:lpstr>PowerPoint Presentation</vt:lpstr>
      <vt:lpstr>File &gt; New Project today</vt:lpstr>
      <vt:lpstr>One ASP.NET (vNext.Next.Next)</vt:lpstr>
      <vt:lpstr>One ASP.NET (Lego Blocks)</vt:lpstr>
      <vt:lpstr>One ASP.NET (add-on anytime)</vt:lpstr>
      <vt:lpstr>One ASP.NET</vt:lpstr>
      <vt:lpstr>Web Stack</vt:lpstr>
      <vt:lpstr>Web Stack </vt:lpstr>
      <vt:lpstr>Summary</vt:lpstr>
      <vt:lpstr>Resources</vt:lpstr>
      <vt:lpstr>PowerPoint Presentation</vt:lpstr>
    </vt:vector>
  </TitlesOfParts>
  <Company>Artitudes 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Artitudes Design</dc:creator>
  <cp:lastModifiedBy>Brady Gaster</cp:lastModifiedBy>
  <cp:revision>416</cp:revision>
  <cp:lastPrinted>2012-04-30T22:45:07Z</cp:lastPrinted>
  <dcterms:created xsi:type="dcterms:W3CDTF">2011-03-29T16:07:22Z</dcterms:created>
  <dcterms:modified xsi:type="dcterms:W3CDTF">2012-05-08T22:08:18Z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